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65" r:id="rId4"/>
    <p:sldId id="264" r:id="rId5"/>
    <p:sldId id="275" r:id="rId6"/>
    <p:sldId id="261" r:id="rId7"/>
    <p:sldId id="266" r:id="rId8"/>
    <p:sldId id="272" r:id="rId9"/>
    <p:sldId id="270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va Rinaudo" initials="MR" lastIdx="1" clrIdx="0">
    <p:extLst>
      <p:ext uri="{19B8F6BF-5375-455C-9EA6-DF929625EA0E}">
        <p15:presenceInfo xmlns:p15="http://schemas.microsoft.com/office/powerpoint/2012/main" userId="S::dirigente@grandiscuneo.it::9e9e0fd1-dbe7-4c41-94c5-515015876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D22F"/>
    <a:srgbClr val="0066FF"/>
    <a:srgbClr val="FCF7F1"/>
    <a:srgbClr val="FF00FF"/>
    <a:srgbClr val="FF9900"/>
    <a:srgbClr val="344529"/>
    <a:srgbClr val="2B3922"/>
    <a:srgbClr val="2E3722"/>
    <a:srgbClr val="B8D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>
        <a:solidFill>
          <a:srgbClr val="FF9933"/>
        </a:solidFill>
      </dgm:spPr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REaltA’ATTENTA E DISPONIBILE 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>
        <a:solidFill>
          <a:srgbClr val="FFC000"/>
        </a:solidFill>
      </dgm:spPr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ccola</a:t>
          </a:r>
          <a:r>
            <a:rPr lang="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vivace, sociale 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>
        <a:solidFill>
          <a:srgbClr val="FF9933"/>
        </a:solidFill>
      </dgm:spPr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it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Forte sinergia con tutte le componenti del territorio 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5875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6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REaltA’ATTENTA E DISPONIBILE 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6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it-IT" sz="16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it" sz="16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ccola</a:t>
          </a:r>
          <a:r>
            <a:rPr lang="it" sz="16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vivace, sociale 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" sz="1600" b="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Forte sinergia con tutte le componenti del territorio 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t>18/01/2021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2AB89-642D-461B-88E3-BE7E49276E6D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DF1C0-0F0C-4064-ABD6-C9C1782C86AE}" type="datetime1">
              <a:rPr lang="it-IT" smtClean="0"/>
              <a:t>18/01/2021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3424F-4FD0-4DEA-A244-2F5A83926123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87A35-6EB2-4106-87BE-5998F37E93E7}" type="datetime1">
              <a:rPr lang="it-IT" smtClean="0"/>
              <a:t>18/01/2021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A2449-0E6F-4EC8-9AF5-127FFF9E4F17}" type="datetime1">
              <a:rPr lang="it-IT" smtClean="0"/>
              <a:t>18/01/2021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CC08F-3232-4266-A826-505EFF618F02}" type="datetime1">
              <a:rPr lang="it-IT" smtClean="0"/>
              <a:t>18/01/2021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F848B3-DD0C-4C86-9703-1DC7B521FCF8}" type="datetime1">
              <a:rPr lang="it-IT" smtClean="0"/>
              <a:t>18/01/2021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11CFEF3-F103-4E31-9572-24F0BC84FDFF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18/01/2021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uzione.it/educazione_civica/" TargetMode="External"/><Relationship Id="rId2" Type="http://schemas.openxmlformats.org/officeDocument/2006/relationships/hyperlink" Target="http://www.indicazioninazionali.it/2018/08/26/indicazioni-20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rmattiva.it/uri-res/N2Ls?urn:nir:stato:legge:2019-08-20;92!vig=2020-12-3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349828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23" y="1138335"/>
            <a:ext cx="5747637" cy="4581329"/>
          </a:xfrm>
          <a:solidFill>
            <a:srgbClr val="F8D22F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  <a:t>CUOLA PRIMARIA </a:t>
            </a:r>
            <a:b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  <a:t>«D. GALIMBERTI»</a:t>
            </a:r>
            <a:b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  <a:t>Bernezzo</a:t>
            </a:r>
            <a:b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br>
              <a:rPr lang="it" sz="4400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it" sz="2400" dirty="0">
                <a:solidFill>
                  <a:srgbClr val="C00000"/>
                </a:solidFill>
                <a:latin typeface="Algerian" panose="04020705040A02060702" pitchFamily="82" charset="0"/>
              </a:rPr>
              <a:t>Riunione del 13/01/2021</a:t>
            </a:r>
            <a:endParaRPr lang="it" sz="44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legata al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Festa degli alberi</a:t>
            </a:r>
          </a:p>
          <a:p>
            <a:pPr marL="0" indent="0">
              <a:buNone/>
            </a:pPr>
            <a:r>
              <a:rPr lang="it-IT" dirty="0"/>
              <a:t>Museo dei vecchi mestieri</a:t>
            </a:r>
          </a:p>
          <a:p>
            <a:pPr marL="0" indent="0">
              <a:buNone/>
            </a:pPr>
            <a:r>
              <a:rPr lang="it-IT" dirty="0"/>
              <a:t>Museo dei fossili</a:t>
            </a:r>
          </a:p>
          <a:p>
            <a:pPr marL="0" indent="0">
              <a:buNone/>
            </a:pPr>
            <a:r>
              <a:rPr lang="it-IT" dirty="0"/>
              <a:t>Cras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55AC462-147E-44E5-B5CC-EF5EF32CA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53" y="4044451"/>
            <a:ext cx="1857375" cy="1905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746A969-B0EA-454B-ACF3-0266B071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0" y="3656334"/>
            <a:ext cx="3629650" cy="24264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DADFDAC-26C9-4927-9917-21A02F45B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78" y="2498516"/>
            <a:ext cx="3827489" cy="25267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DE0D594-A39E-4FFE-B326-70C315DA8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11" y="1802255"/>
            <a:ext cx="2852375" cy="16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tecnologica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Aule dotate di LIM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Laboratori di informatica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C10550-0E64-4478-BF57-FB39F236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63" y="2006154"/>
            <a:ext cx="3619500" cy="2133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B26B95-CFAF-4555-B11D-8CE795D3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09" y="2454172"/>
            <a:ext cx="2180132" cy="36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innovativa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a typeface="Helvetica Neue"/>
                <a:cs typeface="Arial" panose="020B0604020202020204" pitchFamily="34" charset="0"/>
              </a:rPr>
              <a:t>C</a:t>
            </a:r>
            <a:r>
              <a:rPr lang="it-IT" sz="2000" dirty="0">
                <a:effectLst/>
                <a:ea typeface="Helvetica Neue"/>
                <a:cs typeface="Arial" panose="020B0604020202020204" pitchFamily="34" charset="0"/>
              </a:rPr>
              <a:t>ooperative learning</a:t>
            </a:r>
          </a:p>
          <a:p>
            <a:pPr marL="0" indent="0">
              <a:buNone/>
            </a:pPr>
            <a:r>
              <a:rPr lang="it-IT" dirty="0">
                <a:ea typeface="Helvetica Neue"/>
                <a:cs typeface="Arial" panose="020B0604020202020204" pitchFamily="34" charset="0"/>
              </a:rPr>
              <a:t>D</a:t>
            </a:r>
            <a:r>
              <a:rPr lang="it-IT" sz="2000" dirty="0">
                <a:effectLst/>
                <a:ea typeface="Helvetica Neue"/>
                <a:cs typeface="Arial" panose="020B0604020202020204" pitchFamily="34" charset="0"/>
              </a:rPr>
              <a:t>idattica per competenze</a:t>
            </a:r>
          </a:p>
          <a:p>
            <a:pPr marL="0" indent="0">
              <a:buNone/>
            </a:pPr>
            <a:r>
              <a:rPr lang="it-IT" sz="2000" dirty="0" err="1">
                <a:effectLst/>
                <a:ea typeface="Helvetica Neue"/>
                <a:cs typeface="Arial" panose="020B0604020202020204" pitchFamily="34" charset="0"/>
              </a:rPr>
              <a:t>Flipped</a:t>
            </a:r>
            <a:r>
              <a:rPr lang="it-IT" sz="2000" dirty="0">
                <a:effectLst/>
                <a:ea typeface="Helvetica Neue"/>
                <a:cs typeface="Arial" panose="020B0604020202020204" pitchFamily="34" charset="0"/>
              </a:rPr>
              <a:t> </a:t>
            </a:r>
            <a:r>
              <a:rPr lang="it-IT" sz="2000" dirty="0" err="1">
                <a:effectLst/>
                <a:ea typeface="Helvetica Neue"/>
                <a:cs typeface="Arial" panose="020B0604020202020204" pitchFamily="34" charset="0"/>
              </a:rPr>
              <a:t>classroom</a:t>
            </a:r>
            <a:r>
              <a:rPr lang="it-IT" sz="2000" dirty="0">
                <a:effectLst/>
                <a:ea typeface="Helvetica Neue"/>
                <a:cs typeface="Arial" panose="020B0604020202020204" pitchFamily="34" charset="0"/>
              </a:rPr>
              <a:t>...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4A1438D-9AEE-410D-9BD6-C588021F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98" y="3102963"/>
            <a:ext cx="3811874" cy="28589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7ECD35-A14B-4D0F-9844-A3289B9D5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93" y="1913320"/>
            <a:ext cx="3488960" cy="34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C63D4-8139-4DE3-97FC-331FCEE27D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8D22F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it-IT" b="1" dirty="0"/>
              <a:t>CHE COSA SI STUDIA  AL «D.GALIMBERTI»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75A703-36E6-4E7E-BC1F-5B99B9EC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18/01/2021</a:t>
            </a:fld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3037716-2C5F-416D-997E-1328B9D8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br>
              <a:rPr lang="it-IT" dirty="0"/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 </a:t>
            </a:r>
            <a:r>
              <a:rPr lang="it-IT" b="1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Indicazioni Nazionali per il curricolo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fissano i traguardi per lo sviluppo delle competenze e gli obiettivi di apprendimento per ciascuna disciplina: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Italiano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Lingua inglese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Storia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Geografia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Matematica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Scienze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Musica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Arte e immagine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Educazione fisica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Tecnologia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queste discipline si aggiunge l’insegnamento di </a:t>
            </a:r>
            <a:r>
              <a:rPr lang="it-IT" b="1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Educazione Civica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introdotto con la </a:t>
            </a:r>
            <a:r>
              <a:rPr lang="it-IT" b="1" i="0" u="none" strike="noStrike" dirty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legge n. 92 del 2019</a:t>
            </a:r>
            <a:r>
              <a:rPr lang="it-IT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739C5-AAB1-48C1-A360-C418A040A4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 CLASSI AL «D.GALIMBERTI»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EBDCC-3628-403F-BB7F-6CF0C3A0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709206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Quante Classi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ci saranno?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Nell’anno scolastico 2021/2022 ci saranno: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4 SEZIONI DI CLASSI QUINTE</a:t>
            </a:r>
            <a:endParaRPr lang="it-IT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2 SEZIONI DI CLASSI QUARTE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SEZIONI DI CLASSI TERZE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SEZIONI DI CLASSI SECONDE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190AD-CBA4-428B-9B4C-9EB6187A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18/01/2021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E18D8-6E47-4675-9B1C-A4B7D73D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73" y="803035"/>
            <a:ext cx="9603275" cy="783170"/>
          </a:xfr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L’ ORARIO SETTIMANALE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A72AA1-9D3E-43FD-A551-1B0EFA8E550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dirty="0">
                <a:solidFill>
                  <a:srgbClr val="C00000"/>
                </a:solidFill>
              </a:rPr>
              <a:t>NE</a:t>
            </a:r>
            <a:r>
              <a:rPr lang="it-IT" sz="2000" dirty="0">
                <a:solidFill>
                  <a:srgbClr val="C00000"/>
                </a:solidFill>
              </a:rPr>
              <a:t>LL’ANNO SCOLASTICO 2021/22 LE LEZIONI </a:t>
            </a:r>
            <a:r>
              <a:rPr lang="it-IT" dirty="0">
                <a:solidFill>
                  <a:srgbClr val="C00000"/>
                </a:solidFill>
              </a:rPr>
              <a:t>si svolgeranno </a:t>
            </a:r>
            <a:endParaRPr lang="it-IT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C00000"/>
                </a:solidFill>
              </a:rPr>
              <a:t>dal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Lunedì al Venerdì dalle ore 8,25 alle ore 12,35 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rgbClr val="C00000"/>
                </a:solidFill>
              </a:rPr>
              <a:t>con 3 rientri pomeridiani (il lunedì, il </a:t>
            </a:r>
            <a:r>
              <a:rPr lang="it-IT" b="1" dirty="0">
                <a:solidFill>
                  <a:srgbClr val="C00000"/>
                </a:solidFill>
              </a:rPr>
              <a:t>mercoledì e il giovedì)</a:t>
            </a:r>
          </a:p>
          <a:p>
            <a:pPr marL="0" indent="0" algn="ctr">
              <a:buNone/>
            </a:pPr>
            <a:r>
              <a:rPr lang="it-IT" sz="2000" b="1" dirty="0">
                <a:solidFill>
                  <a:srgbClr val="C00000"/>
                </a:solidFill>
              </a:rPr>
              <a:t>dalle ore 14,00 alle ore 16,00</a:t>
            </a:r>
            <a:endParaRPr lang="it-IT" dirty="0"/>
          </a:p>
          <a:p>
            <a:pPr marL="0" indent="0" algn="ctr">
              <a:buNone/>
            </a:pPr>
            <a:r>
              <a:rPr lang="it-IT" sz="2000" dirty="0">
                <a:solidFill>
                  <a:srgbClr val="C00000"/>
                </a:solidFill>
              </a:rPr>
              <a:t>Il </a:t>
            </a:r>
            <a:r>
              <a:rPr lang="it-IT" sz="2000" b="1" dirty="0">
                <a:solidFill>
                  <a:srgbClr val="C00000"/>
                </a:solidFill>
              </a:rPr>
              <a:t>SABATO</a:t>
            </a:r>
            <a:r>
              <a:rPr lang="it-IT" sz="2000" dirty="0">
                <a:solidFill>
                  <a:srgbClr val="C00000"/>
                </a:solidFill>
              </a:rPr>
              <a:t> i </a:t>
            </a:r>
            <a:r>
              <a:rPr lang="it-IT" dirty="0">
                <a:solidFill>
                  <a:srgbClr val="C00000"/>
                </a:solidFill>
              </a:rPr>
              <a:t>bambini </a:t>
            </a:r>
            <a:r>
              <a:rPr lang="it-IT" sz="2000" dirty="0">
                <a:solidFill>
                  <a:srgbClr val="C00000"/>
                </a:solidFill>
              </a:rPr>
              <a:t>saranno a casa.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45E91-09C4-407A-8052-D785C77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18/01/2021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E18D8-6E47-4675-9B1C-A4B7D73D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273" y="803035"/>
            <a:ext cx="9603275" cy="783170"/>
          </a:xfr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I servizi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A72AA1-9D3E-43FD-A551-1B0EFA8E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9233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C00000"/>
                </a:solidFill>
              </a:rPr>
              <a:t>     Trasporto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C00000"/>
                </a:solidFill>
              </a:rPr>
              <a:t>    </a:t>
            </a:r>
            <a:r>
              <a:rPr lang="it-IT" sz="3200" dirty="0" err="1">
                <a:solidFill>
                  <a:srgbClr val="C00000"/>
                </a:solidFill>
              </a:rPr>
              <a:t>Preingresso</a:t>
            </a:r>
            <a:endParaRPr lang="it-IT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C00000"/>
                </a:solidFill>
              </a:rPr>
              <a:t>     Mensa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45E91-09C4-407A-8052-D785C77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18/01/2021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AC3930-B9BE-4142-84AC-41CAC9A46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6" y="2169060"/>
            <a:ext cx="3431448" cy="18662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029B5E-4E20-46B7-B62C-6C382899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71" y="3778649"/>
            <a:ext cx="3524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  <a:scene3d>
            <a:camera prst="isometricOffAxis1Righ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rtl="0"/>
            <a:r>
              <a:rPr lang="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PERCHE’ SCEGLIERE la NOSTRA SCUOLA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7116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519C282-3CCE-4E41-8722-4AECACD2F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9" y="1853755"/>
            <a:ext cx="3682511" cy="2605356"/>
          </a:xfrm>
          <a:prstGeom prst="rect">
            <a:avLst/>
          </a:prstGeom>
          <a:effectLst>
            <a:glow rad="101600">
              <a:srgbClr val="FF9933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attenta…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 consumo consapevole  </a:t>
            </a:r>
          </a:p>
          <a:p>
            <a:pPr marL="0" indent="0">
              <a:buNone/>
            </a:pPr>
            <a:r>
              <a:rPr lang="it-IT" dirty="0"/>
              <a:t>(Progetti Coop,  Progetto frutta 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all’ambiente e al corretto riciclo dei materiali </a:t>
            </a:r>
          </a:p>
          <a:p>
            <a:pPr marL="0" indent="0">
              <a:buNone/>
            </a:pPr>
            <a:r>
              <a:rPr lang="it-IT" dirty="0"/>
              <a:t> (Progetti CEC)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5602FF-DF76-407D-B339-4608CE5ED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65" y="2192312"/>
            <a:ext cx="3297835" cy="24733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C9783F-F366-4A7D-B85F-C5F41028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32" y="3384693"/>
            <a:ext cx="1705532" cy="25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agli eventi culturali: </a:t>
            </a:r>
          </a:p>
          <a:p>
            <a:pPr marL="0" indent="0">
              <a:buNone/>
            </a:pPr>
            <a:r>
              <a:rPr lang="it-IT" dirty="0"/>
              <a:t>Scrittori in città</a:t>
            </a:r>
          </a:p>
          <a:p>
            <a:pPr marL="0" indent="0">
              <a:buNone/>
            </a:pPr>
            <a:r>
              <a:rPr lang="it-IT" dirty="0"/>
              <a:t>Progetto Diderot</a:t>
            </a:r>
          </a:p>
          <a:p>
            <a:pPr marL="0" indent="0">
              <a:buNone/>
            </a:pPr>
            <a:r>
              <a:rPr lang="it-IT" dirty="0"/>
              <a:t>Manifestazioni canore</a:t>
            </a:r>
          </a:p>
          <a:p>
            <a:pPr marL="0" indent="0">
              <a:buNone/>
            </a:pPr>
            <a:r>
              <a:rPr lang="it-IT" dirty="0"/>
              <a:t>Biblioteche…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49A7B24-0A6F-475C-AE00-7ECDD606C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19" y="2527586"/>
            <a:ext cx="4394171" cy="32540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6912B70-95CC-4ABE-8B95-557CFBE5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83" y="4044451"/>
            <a:ext cx="3335624" cy="18746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562475-BD93-4ED0-9BA9-F0A19D7E7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23" y="1269434"/>
            <a:ext cx="2172792" cy="28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FCF4-7514-408A-B246-D0DA0003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30370"/>
            <a:ext cx="11168743" cy="6589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…sportiva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093002-8243-4972-BE71-342408F2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06154"/>
            <a:ext cx="9603275" cy="4076594"/>
          </a:xfrm>
          <a:solidFill>
            <a:srgbClr val="FF99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Progetto sport con il Coni</a:t>
            </a:r>
          </a:p>
          <a:p>
            <a:pPr marL="0" indent="0">
              <a:buNone/>
            </a:pPr>
            <a:r>
              <a:rPr lang="it-IT" dirty="0"/>
              <a:t>Orienteering</a:t>
            </a:r>
          </a:p>
          <a:p>
            <a:pPr marL="0" indent="0">
              <a:buNone/>
            </a:pPr>
            <a:r>
              <a:rPr lang="it-IT" dirty="0"/>
              <a:t>Collaborazione con le associazioni sportive:</a:t>
            </a:r>
          </a:p>
          <a:p>
            <a:pPr marL="0" indent="0">
              <a:buNone/>
            </a:pPr>
            <a:r>
              <a:rPr lang="it-IT" dirty="0"/>
              <a:t>basket, pallapugno…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F1E391-F60C-431B-8AD1-DB1841184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3" y="2179195"/>
            <a:ext cx="3810000" cy="2857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6E3B3A-3127-472B-A18A-36F4D289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15" y="4112770"/>
            <a:ext cx="3810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414</TotalTime>
  <Words>326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Gill Sans MT</vt:lpstr>
      <vt:lpstr>Raccolta</vt:lpstr>
      <vt:lpstr>SCUOLA PRIMARIA  «D. GALIMBERTI» Bernezzo  Riunione del 13/01/2021</vt:lpstr>
      <vt:lpstr>CHE COSA SI STUDIA  AL «D.GALIMBERTI»</vt:lpstr>
      <vt:lpstr>LE CLASSI AL «D.GALIMBERTI»</vt:lpstr>
      <vt:lpstr>L’ ORARIO SETTIMANALE</vt:lpstr>
      <vt:lpstr>I servizi</vt:lpstr>
      <vt:lpstr>PERCHE’ SCEGLIERE la NOSTRA SCUOLA</vt:lpstr>
      <vt:lpstr>Una scuola attenta…</vt:lpstr>
      <vt:lpstr> </vt:lpstr>
      <vt:lpstr>Una scuola …sportiva</vt:lpstr>
      <vt:lpstr>Una scuola legata al territorio</vt:lpstr>
      <vt:lpstr>Una scuola tecnologica</vt:lpstr>
      <vt:lpstr>Una scuola innovativa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secondaria  1° grado  «D. GALIMBERTI»  Riunione del 12/01/2021</dc:title>
  <dc:creator>Mirko Finotto</dc:creator>
  <cp:lastModifiedBy>PATRIZIA DONATI</cp:lastModifiedBy>
  <cp:revision>39</cp:revision>
  <dcterms:created xsi:type="dcterms:W3CDTF">2021-01-11T13:54:08Z</dcterms:created>
  <dcterms:modified xsi:type="dcterms:W3CDTF">2021-01-18T08:29:59Z</dcterms:modified>
</cp:coreProperties>
</file>