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0"/>
  </p:notesMasterIdLst>
  <p:handoutMasterIdLst>
    <p:handoutMasterId r:id="rId11"/>
  </p:handoutMasterIdLst>
  <p:sldIdLst>
    <p:sldId id="257" r:id="rId2"/>
    <p:sldId id="263" r:id="rId3"/>
    <p:sldId id="264" r:id="rId4"/>
    <p:sldId id="265" r:id="rId5"/>
    <p:sldId id="261" r:id="rId6"/>
    <p:sldId id="266" r:id="rId7"/>
    <p:sldId id="267" r:id="rId8"/>
    <p:sldId id="26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lva Rinaudo" initials="MR" lastIdx="1" clrIdx="0">
    <p:extLst>
      <p:ext uri="{19B8F6BF-5375-455C-9EA6-DF929625EA0E}">
        <p15:presenceInfo xmlns:p15="http://schemas.microsoft.com/office/powerpoint/2012/main" userId="S::dirigente@grandiscuneo.it::9e9e0fd1-dbe7-4c41-94c5-5150158765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8D22F"/>
    <a:srgbClr val="0066FF"/>
    <a:srgbClr val="FCF7F1"/>
    <a:srgbClr val="FF00FF"/>
    <a:srgbClr val="FF9900"/>
    <a:srgbClr val="344529"/>
    <a:srgbClr val="2B3922"/>
    <a:srgbClr val="2E3722"/>
    <a:srgbClr val="B8D2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12T14:38:00.496" idx="1">
    <p:pos x="10" y="10"/>
    <p:text/>
    <p:extLst>
      <p:ext uri="{C676402C-5697-4E1C-873F-D02D1690AC5C}">
        <p15:threadingInfo xmlns:p15="http://schemas.microsoft.com/office/powerpoint/2012/main" timeZoneBias="-60"/>
      </p:ext>
    </p:extLst>
  </p:cm>
</p:cmLst>
</file>

<file path=ppt/diagrams/_rels/data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image" Target="../media/image3.png"/><Relationship Id="rId5" Type="http://schemas.openxmlformats.org/officeDocument/2006/relationships/image" Target="../media/image7.svg"/><Relationship Id="rId4" Type="http://schemas.openxmlformats.org/officeDocument/2006/relationships/image" Target="../media/image6.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image" Target="../media/image3.png"/><Relationship Id="rId5" Type="http://schemas.openxmlformats.org/officeDocument/2006/relationships/image" Target="../media/image7.svg"/><Relationship Id="rId4"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rtlCol="0"/>
        <a:lstStyle/>
        <a:p>
          <a:pPr rtl="0"/>
          <a:endParaRPr lang="en-US"/>
        </a:p>
      </dgm:t>
    </dgm:pt>
    <dgm:pt modelId="{40FC4FFE-8987-4A26-B7F4-8A516F18ADAE}">
      <dgm:prSet/>
      <dgm:spPr>
        <a:solidFill>
          <a:srgbClr val="FF9933"/>
        </a:solidFill>
      </dgm:spPr>
      <dgm:t>
        <a:bodyPr rtlCol="0"/>
        <a:lstStyle/>
        <a:p>
          <a:pPr rtl="0">
            <a:lnSpc>
              <a:spcPct val="100000"/>
            </a:lnSpc>
            <a:defRPr cap="all"/>
          </a:pPr>
          <a:r>
            <a:rPr lang="it" dirty="0">
              <a:solidFill>
                <a:schemeClr val="accent1">
                  <a:lumMod val="75000"/>
                </a:schemeClr>
              </a:solidFill>
              <a:effectLst>
                <a:outerShdw blurRad="38100" dist="38100" dir="2700000" algn="tl">
                  <a:srgbClr val="000000">
                    <a:alpha val="43137"/>
                  </a:srgbClr>
                </a:outerShdw>
              </a:effectLst>
            </a:rPr>
            <a:t>REaltA’ATTENTA E DISPONIBILE  </a:t>
          </a:r>
        </a:p>
      </dgm:t>
    </dgm:pt>
    <dgm:pt modelId="{CAD7EF86-FB23-41F6-BF42-040B36DEFDB1}" type="parTrans" cxnId="{C7AD8469-3C68-4AF9-AB82-79B0043AA120}">
      <dgm:prSet/>
      <dgm:spPr/>
      <dgm:t>
        <a:bodyPr rtlCol="0"/>
        <a:lstStyle/>
        <a:p>
          <a:pPr rtl="0"/>
          <a:endParaRPr lang="en-US"/>
        </a:p>
      </dgm:t>
    </dgm:pt>
    <dgm:pt modelId="{5B62599A-5C9B-48E7-896E-EA782AC60C8B}" type="sibTrans" cxnId="{C7AD8469-3C68-4AF9-AB82-79B0043AA120}">
      <dgm:prSet/>
      <dgm:spPr/>
      <dgm:t>
        <a:bodyPr rtlCol="0"/>
        <a:lstStyle/>
        <a:p>
          <a:pPr rtl="0"/>
          <a:endParaRPr lang="en-US"/>
        </a:p>
      </dgm:t>
    </dgm:pt>
    <dgm:pt modelId="{49225C73-1633-42F1-AB3B-7CB183E5F8B8}">
      <dgm:prSet/>
      <dgm:spPr>
        <a:solidFill>
          <a:srgbClr val="FFC000"/>
        </a:solidFill>
      </dgm:spPr>
      <dgm:t>
        <a:bodyPr rtlCol="0"/>
        <a:lstStyle/>
        <a:p>
          <a:pPr rtl="0">
            <a:lnSpc>
              <a:spcPct val="100000"/>
            </a:lnSpc>
            <a:defRPr cap="all"/>
          </a:pPr>
          <a:r>
            <a:rPr lang="it" dirty="0">
              <a:solidFill>
                <a:schemeClr val="accent1">
                  <a:lumMod val="75000"/>
                </a:schemeClr>
              </a:solidFill>
              <a:effectLst>
                <a:outerShdw blurRad="38100" dist="38100" dir="2700000" algn="tl">
                  <a:srgbClr val="000000">
                    <a:alpha val="43137"/>
                  </a:srgbClr>
                </a:outerShdw>
              </a:effectLst>
            </a:rPr>
            <a:t>P</a:t>
          </a:r>
          <a:r>
            <a:rPr lang="it-IT" dirty="0">
              <a:solidFill>
                <a:schemeClr val="accent1">
                  <a:lumMod val="75000"/>
                </a:schemeClr>
              </a:solidFill>
              <a:effectLst>
                <a:outerShdw blurRad="38100" dist="38100" dir="2700000" algn="tl">
                  <a:srgbClr val="000000">
                    <a:alpha val="43137"/>
                  </a:srgbClr>
                </a:outerShdw>
              </a:effectLst>
            </a:rPr>
            <a:t>i</a:t>
          </a:r>
          <a:r>
            <a:rPr lang="it" b="1" dirty="0">
              <a:solidFill>
                <a:schemeClr val="accent1">
                  <a:lumMod val="75000"/>
                </a:schemeClr>
              </a:solidFill>
              <a:effectLst>
                <a:outerShdw blurRad="38100" dist="38100" dir="2700000" algn="tl">
                  <a:srgbClr val="000000">
                    <a:alpha val="43137"/>
                  </a:srgbClr>
                </a:outerShdw>
              </a:effectLst>
            </a:rPr>
            <a:t>ccola</a:t>
          </a:r>
          <a:r>
            <a:rPr lang="it" dirty="0">
              <a:solidFill>
                <a:schemeClr val="accent1">
                  <a:lumMod val="75000"/>
                </a:schemeClr>
              </a:solidFill>
              <a:effectLst>
                <a:outerShdw blurRad="38100" dist="38100" dir="2700000" algn="tl">
                  <a:srgbClr val="000000">
                    <a:alpha val="43137"/>
                  </a:srgbClr>
                </a:outerShdw>
              </a:effectLst>
            </a:rPr>
            <a:t>, vivace, sociale </a:t>
          </a:r>
        </a:p>
      </dgm:t>
    </dgm:pt>
    <dgm:pt modelId="{1A0E2090-1D4F-438A-8766-B6030CE01ADD}" type="parTrans" cxnId="{A9154303-8225-4248-91DC-1B0156A35F07}">
      <dgm:prSet/>
      <dgm:spPr/>
      <dgm:t>
        <a:bodyPr rtlCol="0"/>
        <a:lstStyle/>
        <a:p>
          <a:pPr rtl="0"/>
          <a:endParaRPr lang="en-US"/>
        </a:p>
      </dgm:t>
    </dgm:pt>
    <dgm:pt modelId="{9646853A-8964-4519-A5B1-0B7D18B2983D}" type="sibTrans" cxnId="{A9154303-8225-4248-91DC-1B0156A35F07}">
      <dgm:prSet/>
      <dgm:spPr/>
      <dgm:t>
        <a:bodyPr rtlCol="0"/>
        <a:lstStyle/>
        <a:p>
          <a:pPr rtl="0"/>
          <a:endParaRPr lang="en-US"/>
        </a:p>
      </dgm:t>
    </dgm:pt>
    <dgm:pt modelId="{1C383F32-22E8-4F62-A3E0-BDC3D5F48992}">
      <dgm:prSet/>
      <dgm:spPr>
        <a:solidFill>
          <a:srgbClr val="FF9933"/>
        </a:solidFill>
      </dgm:spPr>
      <dgm:t>
        <a:bodyPr rtlCol="0"/>
        <a:lstStyle/>
        <a:p>
          <a:pPr rtl="0">
            <a:lnSpc>
              <a:spcPct val="100000"/>
            </a:lnSpc>
            <a:defRPr cap="all"/>
          </a:pPr>
          <a:r>
            <a:rPr lang="it" b="0" dirty="0">
              <a:solidFill>
                <a:schemeClr val="accent1">
                  <a:lumMod val="75000"/>
                </a:schemeClr>
              </a:solidFill>
              <a:effectLst>
                <a:outerShdw blurRad="38100" dist="38100" dir="2700000" algn="tl">
                  <a:srgbClr val="000000">
                    <a:alpha val="43137"/>
                  </a:srgbClr>
                </a:outerShdw>
              </a:effectLst>
            </a:rPr>
            <a:t>Forte sinergia con tutte le componenti del territorio </a:t>
          </a:r>
        </a:p>
      </dgm:t>
    </dgm:pt>
    <dgm:pt modelId="{A7920A2F-3244-4159-AF04-6A1D38B7B317}" type="parTrans" cxnId="{C4CCE57E-E871-46D6-BAD5-880252C95D22}">
      <dgm:prSet/>
      <dgm:spPr/>
      <dgm:t>
        <a:bodyPr rtlCol="0"/>
        <a:lstStyle/>
        <a:p>
          <a:pPr rtl="0"/>
          <a:endParaRPr lang="en-US"/>
        </a:p>
      </dgm:t>
    </dgm:pt>
    <dgm:pt modelId="{8500F72A-2C6D-4FDF-9C1D-CA691380EB0B}" type="sibTrans" cxnId="{C4CCE57E-E871-46D6-BAD5-880252C95D22}">
      <dgm:prSet/>
      <dgm:spPr/>
      <dgm:t>
        <a:bodyPr rtlCol="0"/>
        <a:lstStyle/>
        <a:p>
          <a:pPr rtl="0"/>
          <a:endParaRPr lang="en-US"/>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3"/>
      <dgm:spPr/>
    </dgm:pt>
    <dgm:pt modelId="{7C175B98-93F4-4D7C-BB95-1514AB879CD5}" type="pres">
      <dgm:prSet presAssocID="{40FC4FFE-8987-4A26-B7F4-8A516F18ADA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41000" r="-41000"/>
          </a:stretch>
        </a:blipFill>
        <a:ln>
          <a:noFill/>
        </a:ln>
        <a:effectLst>
          <a:glow rad="228600">
            <a:schemeClr val="accent2">
              <a:satMod val="175000"/>
              <a:alpha val="40000"/>
            </a:schemeClr>
          </a:glow>
        </a:effectLst>
      </dgm:spPr>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3">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3"/>
      <dgm:spPr/>
    </dgm:pt>
    <dgm:pt modelId="{DB4CA7C4-FCA1-4127-B20A-2A5C031A3CF4}" type="pres">
      <dgm:prSet presAssocID="{49225C73-1633-42F1-AB3B-7CB183E5F8B8}" presName="iconRect" presStyleLbl="node1" presStyleIdx="1"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a:ln>
          <a:noFill/>
        </a:ln>
      </dgm:spPr>
      <dgm:extLst>
        <a:ext uri="{E40237B7-FDA0-4F09-8148-C483321AD2D9}">
          <dgm14:cNvPr xmlns:dgm14="http://schemas.microsoft.com/office/drawing/2010/diagram" id="0" name="" descr="Presentation with bar chart"/>
        </a:ext>
      </dgm:extLst>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3">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3"/>
      <dgm:spPr/>
    </dgm:pt>
    <dgm:pt modelId="{39509775-983E-4110-B989-EE2CD6514BE0}" type="pres">
      <dgm:prSet presAssocID="{1C383F32-22E8-4F62-A3E0-BDC3D5F48992}" presName="iconRect" presStyleLbl="node1" presStyleIdx="2"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a:ln>
          <a:noFill/>
        </a:ln>
      </dgm:spPr>
      <dgm:extLst>
        <a:ext uri="{E40237B7-FDA0-4F09-8148-C483321AD2D9}">
          <dgm14:cNvPr xmlns:dgm14="http://schemas.microsoft.com/office/drawing/2010/diagram" id="0" name="" descr="Stopwatch"/>
        </a:ext>
      </dgm:extLst>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7A710F69-5154-4855-ACF5-BC7C1BF85A80}" type="presOf" srcId="{49225C73-1633-42F1-AB3B-7CB183E5F8B8}" destId="{7E6FE37A-5DB0-4899-9FCB-0CE39BC185F8}"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676D3A6A-6EA7-4483-BB12-0BD4A7D7AF9D}" type="presOf" srcId="{01A66772-F185-4D58-B8BB-E9370D7A7A2B}" destId="{50B3CE7C-E10B-4E23-BD93-03664997C932}" srcOrd="0" destOrd="0" presId="urn:microsoft.com/office/officeart/2018/5/layout/IconCircleLabelList"/>
    <dgm:cxn modelId="{1496FC70-DB8B-48D4-98DE-DD2856E389EE}" type="presOf" srcId="{1C383F32-22E8-4F62-A3E0-BDC3D5F48992}" destId="{1AEDC777-00B3-41D7-9AE1-23D741E941C3}"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355227E3-55E0-4343-BC8D-FC0EB1694F48}" type="presOf" srcId="{40FC4FFE-8987-4A26-B7F4-8A516F18ADAE}" destId="{127117FB-F8A7-4A20-A8A7-EC686DDC76D0}" srcOrd="0" destOrd="0" presId="urn:microsoft.com/office/officeart/2018/5/layout/IconCircleLabelList"/>
    <dgm:cxn modelId="{555498CB-3ED1-404E-A25F-EB243EFC5FB1}" type="presParOf" srcId="{50B3CE7C-E10B-4E23-BD93-03664997C932}" destId="{DE9CE479-E4AE-4283-AEF1-10C1535B4324}" srcOrd="0" destOrd="0" presId="urn:microsoft.com/office/officeart/2018/5/layout/IconCircleLabelList"/>
    <dgm:cxn modelId="{11F12D49-CD08-4D50-BD13-3ECBC3A476A4}" type="presParOf" srcId="{DE9CE479-E4AE-4283-AEF1-10C1535B4324}" destId="{B59FCF02-CAD2-4D6F-9542-AD86711168CA}" srcOrd="0" destOrd="0" presId="urn:microsoft.com/office/officeart/2018/5/layout/IconCircleLabelList"/>
    <dgm:cxn modelId="{F443A659-540B-487B-97F9-49219CF60D6B}" type="presParOf" srcId="{DE9CE479-E4AE-4283-AEF1-10C1535B4324}" destId="{7C175B98-93F4-4D7C-BB95-1514AB879CD5}" srcOrd="1" destOrd="0" presId="urn:microsoft.com/office/officeart/2018/5/layout/IconCircleLabelList"/>
    <dgm:cxn modelId="{A503D7AB-7D64-4163-93B5-1CEEDAE81823}" type="presParOf" srcId="{DE9CE479-E4AE-4283-AEF1-10C1535B4324}" destId="{677A3090-5F01-43FD-9FA6-C0420AD80FD6}" srcOrd="2" destOrd="0" presId="urn:microsoft.com/office/officeart/2018/5/layout/IconCircleLabelList"/>
    <dgm:cxn modelId="{780188ED-7DCE-45BB-B6AF-91BE48969612}" type="presParOf" srcId="{DE9CE479-E4AE-4283-AEF1-10C1535B4324}" destId="{127117FB-F8A7-4A20-A8A7-EC686DDC76D0}" srcOrd="3" destOrd="0" presId="urn:microsoft.com/office/officeart/2018/5/layout/IconCircleLabelList"/>
    <dgm:cxn modelId="{155719F8-A89B-4E96-BC49-C48BC717F480}" type="presParOf" srcId="{50B3CE7C-E10B-4E23-BD93-03664997C932}" destId="{FD1EED9C-83D3-41AD-A09B-D3B36354168F}" srcOrd="1" destOrd="0" presId="urn:microsoft.com/office/officeart/2018/5/layout/IconCircleLabelList"/>
    <dgm:cxn modelId="{2772E199-56B0-4310-A55E-67D00CA3E59E}" type="presParOf" srcId="{50B3CE7C-E10B-4E23-BD93-03664997C932}" destId="{C998AB0A-577D-44AA-A068-F634DDE7BD47}" srcOrd="2" destOrd="0" presId="urn:microsoft.com/office/officeart/2018/5/layout/IconCircleLabelList"/>
    <dgm:cxn modelId="{4E351D18-D97F-4B92-A608-2E9600B91C28}" type="presParOf" srcId="{C998AB0A-577D-44AA-A068-F634DDE7BD47}" destId="{BCD8CDD9-0C56-4401-ADB1-8B48DAB2C96F}" srcOrd="0" destOrd="0" presId="urn:microsoft.com/office/officeart/2018/5/layout/IconCircleLabelList"/>
    <dgm:cxn modelId="{B3DC724C-4569-4E9D-BD5A-49E4CD991FD0}" type="presParOf" srcId="{C998AB0A-577D-44AA-A068-F634DDE7BD47}" destId="{DB4CA7C4-FCA1-4127-B20A-2A5C031A3CF4}" srcOrd="1" destOrd="0" presId="urn:microsoft.com/office/officeart/2018/5/layout/IconCircleLabelList"/>
    <dgm:cxn modelId="{AD1AB552-CCE0-4911-BB9E-5D4A60B21F4F}" type="presParOf" srcId="{C998AB0A-577D-44AA-A068-F634DDE7BD47}" destId="{9B0C8FBF-0BDD-48A5-967E-F3FE71659F6A}" srcOrd="2" destOrd="0" presId="urn:microsoft.com/office/officeart/2018/5/layout/IconCircleLabelList"/>
    <dgm:cxn modelId="{8558F796-2D01-40FE-A21A-7530EEBC3BC3}" type="presParOf" srcId="{C998AB0A-577D-44AA-A068-F634DDE7BD47}" destId="{7E6FE37A-5DB0-4899-9FCB-0CE39BC185F8}" srcOrd="3" destOrd="0" presId="urn:microsoft.com/office/officeart/2018/5/layout/IconCircleLabelList"/>
    <dgm:cxn modelId="{1532E2BE-82E9-40A4-A6F7-40B60FC879AE}" type="presParOf" srcId="{50B3CE7C-E10B-4E23-BD93-03664997C932}" destId="{5A266296-0042-402F-92EF-D59AB148E92E}" srcOrd="3" destOrd="0" presId="urn:microsoft.com/office/officeart/2018/5/layout/IconCircleLabelList"/>
    <dgm:cxn modelId="{3A7F4DB9-1469-4F58-B633-24B7EEE084D1}" type="presParOf" srcId="{50B3CE7C-E10B-4E23-BD93-03664997C932}" destId="{ECFA770B-DE2C-4683-A038-58D0FE44BC27}" srcOrd="4" destOrd="0" presId="urn:microsoft.com/office/officeart/2018/5/layout/IconCircleLabelList"/>
    <dgm:cxn modelId="{91311827-CDAC-4BA8-B4A3-117AFD1CEE2D}" type="presParOf" srcId="{ECFA770B-DE2C-4683-A038-58D0FE44BC27}" destId="{FF93E135-77D6-48A0-8871-9BC93D705D06}" srcOrd="0" destOrd="0" presId="urn:microsoft.com/office/officeart/2018/5/layout/IconCircleLabelList"/>
    <dgm:cxn modelId="{83B7CA40-11B7-4507-8422-A40F02D469B2}" type="presParOf" srcId="{ECFA770B-DE2C-4683-A038-58D0FE44BC27}" destId="{39509775-983E-4110-B989-EE2CD6514BE0}" srcOrd="1" destOrd="0" presId="urn:microsoft.com/office/officeart/2018/5/layout/IconCircleLabelList"/>
    <dgm:cxn modelId="{A44BB251-01EB-4DEF-A28C-6D495183E4DC}" type="presParOf" srcId="{ECFA770B-DE2C-4683-A038-58D0FE44BC27}" destId="{493B43B2-705C-4AE5-8A77-D8DEEDA1B5CF}" srcOrd="2" destOrd="0" presId="urn:microsoft.com/office/officeart/2018/5/layout/IconCircleLabelList"/>
    <dgm:cxn modelId="{1EFA52DF-3C80-4DAA-BED6-AFE2F81796B2}" type="presParOf" srcId="{ECFA770B-DE2C-4683-A038-58D0FE44BC27}" destId="{1AEDC777-00B3-41D7-9AE1-23D741E941C3}"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616949" y="310305"/>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1004512" y="697868"/>
          <a:ext cx="1043437" cy="1043437"/>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41000" r="-41000"/>
          </a:stretch>
        </a:blipFill>
        <a:ln w="15875" cap="flat" cmpd="sng" algn="ctr">
          <a:noFill/>
          <a:prstDash val="solid"/>
        </a:ln>
        <a:effectLst>
          <a:glow rad="228600">
            <a:schemeClr val="accent2">
              <a:satMod val="175000"/>
              <a:alpha val="40000"/>
            </a:schemeClr>
          </a:glow>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35606" y="2695306"/>
          <a:ext cx="2981250" cy="720000"/>
        </a:xfrm>
        <a:prstGeom prst="rect">
          <a:avLst/>
        </a:prstGeom>
        <a:solidFill>
          <a:srgbClr val="FF9933"/>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711200" rtl="0">
            <a:lnSpc>
              <a:spcPct val="100000"/>
            </a:lnSpc>
            <a:spcBef>
              <a:spcPct val="0"/>
            </a:spcBef>
            <a:spcAft>
              <a:spcPct val="35000"/>
            </a:spcAft>
            <a:buNone/>
            <a:defRPr cap="all"/>
          </a:pPr>
          <a:r>
            <a:rPr lang="it" sz="1600" kern="1200" dirty="0">
              <a:solidFill>
                <a:schemeClr val="accent1">
                  <a:lumMod val="75000"/>
                </a:schemeClr>
              </a:solidFill>
              <a:effectLst>
                <a:outerShdw blurRad="38100" dist="38100" dir="2700000" algn="tl">
                  <a:srgbClr val="000000">
                    <a:alpha val="43137"/>
                  </a:srgbClr>
                </a:outerShdw>
              </a:effectLst>
            </a:rPr>
            <a:t>REaltA’ATTENTA E DISPONIBILE  </a:t>
          </a:r>
        </a:p>
      </dsp:txBody>
      <dsp:txXfrm>
        <a:off x="35606" y="2695306"/>
        <a:ext cx="2981250" cy="720000"/>
      </dsp:txXfrm>
    </dsp:sp>
    <dsp:sp modelId="{BCD8CDD9-0C56-4401-ADB1-8B48DAB2C96F}">
      <dsp:nvSpPr>
        <dsp:cNvPr id="0" name=""/>
        <dsp:cNvSpPr/>
      </dsp:nvSpPr>
      <dsp:spPr>
        <a:xfrm>
          <a:off x="4119918" y="310305"/>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4507481" y="697868"/>
          <a:ext cx="1043437" cy="1043437"/>
        </a:xfrm>
        <a:prstGeom prst="rect">
          <a:avLst/>
        </a:prstGeom>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3538574" y="2695306"/>
          <a:ext cx="2981250" cy="720000"/>
        </a:xfrm>
        <a:prstGeom prst="rect">
          <a:avLst/>
        </a:prstGeom>
        <a:solidFill>
          <a:srgbClr val="FFC000"/>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711200" rtl="0">
            <a:lnSpc>
              <a:spcPct val="100000"/>
            </a:lnSpc>
            <a:spcBef>
              <a:spcPct val="0"/>
            </a:spcBef>
            <a:spcAft>
              <a:spcPct val="35000"/>
            </a:spcAft>
            <a:buNone/>
            <a:defRPr cap="all"/>
          </a:pPr>
          <a:r>
            <a:rPr lang="it" sz="1600" kern="1200" dirty="0">
              <a:solidFill>
                <a:schemeClr val="accent1">
                  <a:lumMod val="75000"/>
                </a:schemeClr>
              </a:solidFill>
              <a:effectLst>
                <a:outerShdw blurRad="38100" dist="38100" dir="2700000" algn="tl">
                  <a:srgbClr val="000000">
                    <a:alpha val="43137"/>
                  </a:srgbClr>
                </a:outerShdw>
              </a:effectLst>
            </a:rPr>
            <a:t>P</a:t>
          </a:r>
          <a:r>
            <a:rPr lang="it-IT" sz="1600" kern="1200" dirty="0">
              <a:solidFill>
                <a:schemeClr val="accent1">
                  <a:lumMod val="75000"/>
                </a:schemeClr>
              </a:solidFill>
              <a:effectLst>
                <a:outerShdw blurRad="38100" dist="38100" dir="2700000" algn="tl">
                  <a:srgbClr val="000000">
                    <a:alpha val="43137"/>
                  </a:srgbClr>
                </a:outerShdw>
              </a:effectLst>
            </a:rPr>
            <a:t>i</a:t>
          </a:r>
          <a:r>
            <a:rPr lang="it" sz="1600" b="1" kern="1200" dirty="0">
              <a:solidFill>
                <a:schemeClr val="accent1">
                  <a:lumMod val="75000"/>
                </a:schemeClr>
              </a:solidFill>
              <a:effectLst>
                <a:outerShdw blurRad="38100" dist="38100" dir="2700000" algn="tl">
                  <a:srgbClr val="000000">
                    <a:alpha val="43137"/>
                  </a:srgbClr>
                </a:outerShdw>
              </a:effectLst>
            </a:rPr>
            <a:t>ccola</a:t>
          </a:r>
          <a:r>
            <a:rPr lang="it" sz="1600" kern="1200" dirty="0">
              <a:solidFill>
                <a:schemeClr val="accent1">
                  <a:lumMod val="75000"/>
                </a:schemeClr>
              </a:solidFill>
              <a:effectLst>
                <a:outerShdw blurRad="38100" dist="38100" dir="2700000" algn="tl">
                  <a:srgbClr val="000000">
                    <a:alpha val="43137"/>
                  </a:srgbClr>
                </a:outerShdw>
              </a:effectLst>
            </a:rPr>
            <a:t>, vivace, sociale </a:t>
          </a:r>
        </a:p>
      </dsp:txBody>
      <dsp:txXfrm>
        <a:off x="3538574" y="2695306"/>
        <a:ext cx="2981250" cy="720000"/>
      </dsp:txXfrm>
    </dsp:sp>
    <dsp:sp modelId="{FF93E135-77D6-48A0-8871-9BC93D705D06}">
      <dsp:nvSpPr>
        <dsp:cNvPr id="0" name=""/>
        <dsp:cNvSpPr/>
      </dsp:nvSpPr>
      <dsp:spPr>
        <a:xfrm>
          <a:off x="7622887" y="310305"/>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8010450" y="697868"/>
          <a:ext cx="1043437" cy="1043437"/>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7041543" y="2695306"/>
          <a:ext cx="2981250" cy="720000"/>
        </a:xfrm>
        <a:prstGeom prst="rect">
          <a:avLst/>
        </a:prstGeom>
        <a:solidFill>
          <a:srgbClr val="FF9933"/>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711200" rtl="0">
            <a:lnSpc>
              <a:spcPct val="100000"/>
            </a:lnSpc>
            <a:spcBef>
              <a:spcPct val="0"/>
            </a:spcBef>
            <a:spcAft>
              <a:spcPct val="35000"/>
            </a:spcAft>
            <a:buNone/>
            <a:defRPr cap="all"/>
          </a:pPr>
          <a:r>
            <a:rPr lang="it" sz="1600" b="0" kern="1200" dirty="0">
              <a:solidFill>
                <a:schemeClr val="accent1">
                  <a:lumMod val="75000"/>
                </a:schemeClr>
              </a:solidFill>
              <a:effectLst>
                <a:outerShdw blurRad="38100" dist="38100" dir="2700000" algn="tl">
                  <a:srgbClr val="000000">
                    <a:alpha val="43137"/>
                  </a:srgbClr>
                </a:outerShdw>
              </a:effectLst>
            </a:rPr>
            <a:t>Forte sinergia con tutte le componenti del territorio </a:t>
          </a:r>
        </a:p>
      </dsp:txBody>
      <dsp:txXfrm>
        <a:off x="7041543" y="2695306"/>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27A3769-973A-471F-AE95-803ACD9DB45A}" type="datetime1">
              <a:rPr lang="it-IT" smtClean="0"/>
              <a:t>18/01/2021</a:t>
            </a:fld>
            <a:endParaRPr lang="en-US"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F8B562AB-E890-432E-8086-3C35B5B6BC74}" type="datetime1">
              <a:rPr lang="it-IT" smtClean="0"/>
              <a:t>18/01/2021</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
              <a:t>Fare clic per modificare gli stili del testo dello schema</a:t>
            </a:r>
            <a:endParaRPr lang="en-US"/>
          </a:p>
          <a:p>
            <a:pPr lvl="1" rtl="0"/>
            <a:r>
              <a:rPr lang="it"/>
              <a:t>Secondo livello</a:t>
            </a:r>
          </a:p>
          <a:p>
            <a:pPr lvl="2" rtl="0"/>
            <a:r>
              <a:rPr lang="it"/>
              <a:t>Terzo livello</a:t>
            </a:r>
          </a:p>
          <a:p>
            <a:pPr lvl="3" rtl="0"/>
            <a:r>
              <a:rPr lang="it"/>
              <a:t>Quarto livello</a:t>
            </a:r>
          </a:p>
          <a:p>
            <a:pPr lvl="4" rtl="0"/>
            <a:r>
              <a:rPr lang="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rtl="0"/>
            <a:fld id="{46B2AB89-642D-461B-88E3-BE7E49276E6D}" type="datetime1">
              <a:rPr lang="it-IT" smtClean="0"/>
              <a:t>18/01/2021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pPr rtl="0"/>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pPr rtl="0"/>
            <a:fld id="{34B7E4EF-A1BD-40F4-AB7B-04F084DD991D}" type="slidenum">
              <a:rPr lang="en-US" smtClean="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83055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rtl="0"/>
            <a:fld id="{FB6DF1C0-0F0C-4064-ABD6-C9C1782C86AE}" type="datetime1">
              <a:rPr lang="it-IT" smtClean="0"/>
              <a:t>18/01/2021</a:t>
            </a:fld>
            <a:endParaRPr lang="en-US"/>
          </a:p>
        </p:txBody>
      </p:sp>
      <p:sp>
        <p:nvSpPr>
          <p:cNvPr id="5" name="Footer Placeholder 4"/>
          <p:cNvSpPr>
            <a:spLocks noGrp="1"/>
          </p:cNvSpPr>
          <p:nvPr>
            <p:ph type="ftr" sz="quarter" idx="11"/>
          </p:nvPr>
        </p:nvSpPr>
        <p:spPr/>
        <p:txBody>
          <a:bodyPr/>
          <a:lstStyle/>
          <a:p>
            <a:pPr rtl="0"/>
            <a:endParaRPr lang="en-US"/>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694041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rtl="0"/>
            <a:fld id="{8A8228F9-9C50-4094-9999-09A1682E91E0}" type="datetime1">
              <a:rPr lang="it-IT" smtClean="0"/>
              <a:t>18/01/2021</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097602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rtl="0"/>
            <a:fld id="{85E0D28E-6F2F-4715-A424-3B01AC64AD4B}" type="datetime1">
              <a:rPr lang="it-IT" smtClean="0"/>
              <a:t>18/01/2021</a:t>
            </a:fld>
            <a:endParaRPr lang="en-US"/>
          </a:p>
        </p:txBody>
      </p:sp>
      <p:sp>
        <p:nvSpPr>
          <p:cNvPr id="5" name="Footer Placeholder 4"/>
          <p:cNvSpPr>
            <a:spLocks noGrp="1"/>
          </p:cNvSpPr>
          <p:nvPr>
            <p:ph type="ftr" sz="quarter" idx="11"/>
          </p:nvPr>
        </p:nvSpPr>
        <p:spPr/>
        <p:txBody>
          <a:bodyPr/>
          <a:lstStyle/>
          <a:p>
            <a:pPr rtl="0"/>
            <a:endParaRPr lang="en-US"/>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459296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rtl="0"/>
            <a:fld id="{F953424F-4FD0-4DEA-A244-2F5A83926123}" type="datetime1">
              <a:rPr lang="it-IT" smtClean="0"/>
              <a:t>18/01/2021</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750379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rtl="0"/>
            <a:fld id="{ED487A35-6EB2-4106-87BE-5998F37E93E7}" type="datetime1">
              <a:rPr lang="it-IT" smtClean="0"/>
              <a:t>18/01/2021</a:t>
            </a:fld>
            <a:endParaRPr lang="en-US"/>
          </a:p>
        </p:txBody>
      </p:sp>
      <p:sp>
        <p:nvSpPr>
          <p:cNvPr id="6" name="Footer Placeholder 5"/>
          <p:cNvSpPr>
            <a:spLocks noGrp="1"/>
          </p:cNvSpPr>
          <p:nvPr>
            <p:ph type="ftr" sz="quarter" idx="11"/>
          </p:nvPr>
        </p:nvSpPr>
        <p:spPr/>
        <p:txBody>
          <a:bodyPr/>
          <a:lstStyle/>
          <a:p>
            <a:pPr rtl="0"/>
            <a:endParaRPr lang="en-US"/>
          </a:p>
        </p:txBody>
      </p:sp>
      <p:sp>
        <p:nvSpPr>
          <p:cNvPr id="7" name="Slide Number Placeholder 6"/>
          <p:cNvSpPr>
            <a:spLocks noGrp="1"/>
          </p:cNvSpPr>
          <p:nvPr>
            <p:ph type="sldNum" sz="quarter" idx="12"/>
          </p:nvPr>
        </p:nvSpPr>
        <p:spPr/>
        <p:txBody>
          <a:bodyPr/>
          <a:lstStyle/>
          <a:p>
            <a:pPr rtl="0"/>
            <a:fld id="{34B7E4EF-A1BD-40F4-AB7B-04F084DD991D}" type="slidenum">
              <a:rPr lang="en-US" smtClean="0"/>
              <a:t>‹N›</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13769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447191" y="2824269"/>
            <a:ext cx="4645152" cy="264445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412362" y="2821491"/>
            <a:ext cx="4645152" cy="263737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rtl="0"/>
            <a:fld id="{6D0A2449-0E6F-4EC8-9AF5-127FFF9E4F17}" type="datetime1">
              <a:rPr lang="it-IT" smtClean="0"/>
              <a:t>18/01/2021</a:t>
            </a:fld>
            <a:endParaRPr lang="en-US"/>
          </a:p>
        </p:txBody>
      </p:sp>
      <p:sp>
        <p:nvSpPr>
          <p:cNvPr id="8" name="Footer Placeholder 7"/>
          <p:cNvSpPr>
            <a:spLocks noGrp="1"/>
          </p:cNvSpPr>
          <p:nvPr>
            <p:ph type="ftr" sz="quarter" idx="11"/>
          </p:nvPr>
        </p:nvSpPr>
        <p:spPr/>
        <p:txBody>
          <a:bodyPr/>
          <a:lstStyle/>
          <a:p>
            <a:pPr rtl="0"/>
            <a:endParaRPr lang="en-US"/>
          </a:p>
        </p:txBody>
      </p:sp>
      <p:sp>
        <p:nvSpPr>
          <p:cNvPr id="9" name="Slide Number Placeholder 8"/>
          <p:cNvSpPr>
            <a:spLocks noGrp="1"/>
          </p:cNvSpPr>
          <p:nvPr>
            <p:ph type="sldNum" sz="quarter" idx="12"/>
          </p:nvPr>
        </p:nvSpPr>
        <p:spPr/>
        <p:txBody>
          <a:bodyPr/>
          <a:lstStyle/>
          <a:p>
            <a:pPr rtl="0"/>
            <a:fld id="{34B7E4EF-A1BD-40F4-AB7B-04F084DD991D}" type="slidenum">
              <a:rPr lang="en-US" smtClean="0"/>
              <a:t>‹N›</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055691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pPr rtl="0"/>
            <a:fld id="{43ECC08F-3232-4266-A826-505EFF618F02}" type="datetime1">
              <a:rPr lang="it-IT" smtClean="0"/>
              <a:t>18/01/2021</a:t>
            </a:fld>
            <a:endParaRPr lang="en-US"/>
          </a:p>
        </p:txBody>
      </p:sp>
      <p:sp>
        <p:nvSpPr>
          <p:cNvPr id="4" name="Footer Placeholder 3"/>
          <p:cNvSpPr>
            <a:spLocks noGrp="1"/>
          </p:cNvSpPr>
          <p:nvPr>
            <p:ph type="ftr" sz="quarter" idx="11"/>
          </p:nvPr>
        </p:nvSpPr>
        <p:spPr/>
        <p:txBody>
          <a:bodyPr/>
          <a:lstStyle/>
          <a:p>
            <a:pPr rtl="0"/>
            <a:endParaRPr lang="en-US"/>
          </a:p>
        </p:txBody>
      </p:sp>
      <p:sp>
        <p:nvSpPr>
          <p:cNvPr id="5" name="Slide Number Placeholder 4"/>
          <p:cNvSpPr>
            <a:spLocks noGrp="1"/>
          </p:cNvSpPr>
          <p:nvPr>
            <p:ph type="sldNum" sz="quarter" idx="12"/>
          </p:nvPr>
        </p:nvSpPr>
        <p:spPr/>
        <p:txBody>
          <a:bodyPr/>
          <a:lstStyle/>
          <a:p>
            <a:pPr rtl="0"/>
            <a:fld id="{34B7E4EF-A1BD-40F4-AB7B-04F084DD991D}" type="slidenum">
              <a:rPr lang="en-US" smtClean="0"/>
              <a:t>‹N›</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510999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8A8228F9-9C50-4094-9999-09A1682E91E0}" type="datetime1">
              <a:rPr lang="it-IT" smtClean="0"/>
              <a:t>18/01/2021</a:t>
            </a:fld>
            <a:endParaRPr lang="en-US" dirty="0"/>
          </a:p>
        </p:txBody>
      </p:sp>
      <p:sp>
        <p:nvSpPr>
          <p:cNvPr id="3" name="Footer Placeholder 2"/>
          <p:cNvSpPr>
            <a:spLocks noGrp="1"/>
          </p:cNvSpPr>
          <p:nvPr>
            <p:ph type="ftr" sz="quarter" idx="11"/>
          </p:nvPr>
        </p:nvSpPr>
        <p:spPr/>
        <p:txBody>
          <a:bodyPr/>
          <a:lstStyle/>
          <a:p>
            <a:pPr rtl="0"/>
            <a:endParaRPr lang="en-US" dirty="0"/>
          </a:p>
        </p:txBody>
      </p:sp>
      <p:sp>
        <p:nvSpPr>
          <p:cNvPr id="4" name="Slide Number Placeholder 3"/>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40685678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rtl="0"/>
            <a:fld id="{24F848B3-DD0C-4C86-9703-1DC7B521FCF8}" type="datetime1">
              <a:rPr lang="it-IT" smtClean="0"/>
              <a:t>18/01/2021</a:t>
            </a:fld>
            <a:endParaRPr lang="en-US"/>
          </a:p>
        </p:txBody>
      </p:sp>
      <p:sp>
        <p:nvSpPr>
          <p:cNvPr id="6" name="Footer Placeholder 5"/>
          <p:cNvSpPr>
            <a:spLocks noGrp="1"/>
          </p:cNvSpPr>
          <p:nvPr>
            <p:ph type="ftr" sz="quarter" idx="11"/>
          </p:nvPr>
        </p:nvSpPr>
        <p:spPr/>
        <p:txBody>
          <a:bodyPr/>
          <a:lstStyle/>
          <a:p>
            <a:pPr rtl="0"/>
            <a:endParaRPr lang="en-US"/>
          </a:p>
        </p:txBody>
      </p:sp>
      <p:sp>
        <p:nvSpPr>
          <p:cNvPr id="7" name="Slide Number Placeholder 6"/>
          <p:cNvSpPr>
            <a:spLocks noGrp="1"/>
          </p:cNvSpPr>
          <p:nvPr>
            <p:ph type="sldNum" sz="quarter" idx="12"/>
          </p:nvPr>
        </p:nvSpPr>
        <p:spPr/>
        <p:txBody>
          <a:bodyPr/>
          <a:lstStyle/>
          <a:p>
            <a:pPr rtl="0"/>
            <a:fld id="{34B7E4EF-A1BD-40F4-AB7B-04F084DD991D}" type="slidenum">
              <a:rPr lang="en-US" smtClean="0"/>
              <a:t>‹N›</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31727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pPr rtl="0"/>
            <a:fld id="{711CFEF3-F103-4E31-9572-24F0BC84FDFF}" type="datetime1">
              <a:rPr lang="it-IT" smtClean="0"/>
              <a:t>18/01/2021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pPr algn="l" rtl="0"/>
            <a:endParaRPr lang="en-US" dirty="0"/>
          </a:p>
        </p:txBody>
      </p:sp>
      <p:sp>
        <p:nvSpPr>
          <p:cNvPr id="7" name="Slide Number Placeholder 6"/>
          <p:cNvSpPr>
            <a:spLocks noGrp="1"/>
          </p:cNvSpPr>
          <p:nvPr>
            <p:ph type="sldNum" sz="quarter" idx="12"/>
          </p:nvPr>
        </p:nvSpPr>
        <p:spPr/>
        <p:txBody>
          <a:bodyPr/>
          <a:lstStyle/>
          <a:p>
            <a:pPr rtl="0"/>
            <a:fld id="{34B7E4EF-A1BD-40F4-AB7B-04F084DD991D}" type="slidenum">
              <a:rPr lang="en-US" smtClean="0"/>
              <a:t>‹N›</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651603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pPr rtl="0"/>
            <a:fld id="{8A8228F9-9C50-4094-9999-09A1682E91E0}" type="datetime1">
              <a:rPr lang="it-IT" smtClean="0"/>
              <a:t>18/01/2021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pPr rtl="0"/>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pPr rtl="0"/>
            <a:fld id="{34B7E4EF-A1BD-40F4-AB7B-04F084DD991D}" type="slidenum">
              <a:rPr lang="en-US" smtClean="0"/>
              <a:t>‹N›</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514772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struzione.it/educazione_civica/" TargetMode="External"/><Relationship Id="rId2" Type="http://schemas.openxmlformats.org/officeDocument/2006/relationships/hyperlink" Target="http://www.indicazioninazionali.it/2018/08/26/indicazioni-2012/" TargetMode="External"/><Relationship Id="rId1" Type="http://schemas.openxmlformats.org/officeDocument/2006/relationships/slideLayout" Target="../slideLayouts/slideLayout2.xml"/><Relationship Id="rId4" Type="http://schemas.openxmlformats.org/officeDocument/2006/relationships/hyperlink" Target="http://www.normattiva.it/uri-res/N2Ls?urn:nir:stato:legge:2019-08-20;92!vig=2020-12-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8.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Immagine 5" descr="Primo piano di un logo&#10;&#10;Descrizione generata automaticament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0" y="0"/>
            <a:ext cx="13498285" cy="6858000"/>
          </a:xfrm>
          <a:prstGeom prst="rect">
            <a:avLst/>
          </a:prstGeom>
        </p:spPr>
      </p:pic>
      <p:sp>
        <p:nvSpPr>
          <p:cNvPr id="2" name="Titolo 1">
            <a:extLst>
              <a:ext uri="{FF2B5EF4-FFF2-40B4-BE49-F238E27FC236}">
                <a16:creationId xmlns:a16="http://schemas.microsoft.com/office/drawing/2014/main" id="{18C3B467-088C-4F3D-A9A7-105C4E1E20CD}"/>
              </a:ext>
            </a:extLst>
          </p:cNvPr>
          <p:cNvSpPr>
            <a:spLocks noGrp="1"/>
          </p:cNvSpPr>
          <p:nvPr>
            <p:ph type="ctrTitle"/>
          </p:nvPr>
        </p:nvSpPr>
        <p:spPr>
          <a:xfrm>
            <a:off x="104523" y="1138335"/>
            <a:ext cx="5747637" cy="4581329"/>
          </a:xfrm>
          <a:solidFill>
            <a:srgbClr val="F8D22F"/>
          </a:solidFill>
          <a:ln>
            <a:noFill/>
          </a:ln>
          <a:effectLst>
            <a:innerShdw blurRad="63500" dist="50800" dir="8100000">
              <a:prstClr val="black">
                <a:alpha val="50000"/>
              </a:prstClr>
            </a:innerShdw>
          </a:effectLst>
          <a:scene3d>
            <a:camera prst="perspectiveContrastingRightFacing"/>
            <a:lightRig rig="threePt" dir="t"/>
          </a:scene3d>
        </p:spPr>
        <p:txBody>
          <a:bodyPr rtlCol="0">
            <a:normAutofit/>
          </a:bodyPr>
          <a:lstStyle/>
          <a:p>
            <a:pPr rtl="0"/>
            <a:r>
              <a:rPr lang="it-IT" sz="4400" dirty="0">
                <a:solidFill>
                  <a:srgbClr val="C00000"/>
                </a:solidFill>
                <a:latin typeface="Algerian" panose="04020705040A02060702" pitchFamily="82" charset="0"/>
              </a:rPr>
              <a:t>S</a:t>
            </a:r>
            <a:r>
              <a:rPr lang="it" sz="4400" dirty="0">
                <a:solidFill>
                  <a:srgbClr val="C00000"/>
                </a:solidFill>
                <a:latin typeface="Algerian" panose="04020705040A02060702" pitchFamily="82" charset="0"/>
              </a:rPr>
              <a:t>CUOLA PRIMARIA </a:t>
            </a:r>
            <a:br>
              <a:rPr lang="it" sz="4400" dirty="0">
                <a:solidFill>
                  <a:srgbClr val="C00000"/>
                </a:solidFill>
                <a:latin typeface="Algerian" panose="04020705040A02060702" pitchFamily="82" charset="0"/>
              </a:rPr>
            </a:br>
            <a:r>
              <a:rPr lang="it" sz="4400" dirty="0">
                <a:solidFill>
                  <a:srgbClr val="C00000"/>
                </a:solidFill>
                <a:latin typeface="Algerian" panose="04020705040A02060702" pitchFamily="82" charset="0"/>
              </a:rPr>
              <a:t>«D. GALIMBERTI»</a:t>
            </a:r>
            <a:br>
              <a:rPr lang="it" sz="4400" dirty="0">
                <a:solidFill>
                  <a:srgbClr val="C00000"/>
                </a:solidFill>
                <a:latin typeface="Algerian" panose="04020705040A02060702" pitchFamily="82" charset="0"/>
              </a:rPr>
            </a:br>
            <a:r>
              <a:rPr lang="it" sz="4400" dirty="0">
                <a:solidFill>
                  <a:srgbClr val="C00000"/>
                </a:solidFill>
                <a:latin typeface="Algerian" panose="04020705040A02060702" pitchFamily="82" charset="0"/>
              </a:rPr>
              <a:t>Bernezzo</a:t>
            </a:r>
            <a:br>
              <a:rPr lang="it" sz="4400" dirty="0">
                <a:solidFill>
                  <a:srgbClr val="C00000"/>
                </a:solidFill>
                <a:latin typeface="Algerian" panose="04020705040A02060702" pitchFamily="82" charset="0"/>
              </a:rPr>
            </a:br>
            <a:br>
              <a:rPr lang="it" sz="4400" dirty="0">
                <a:solidFill>
                  <a:srgbClr val="C00000"/>
                </a:solidFill>
                <a:latin typeface="Algerian" panose="04020705040A02060702" pitchFamily="82" charset="0"/>
              </a:rPr>
            </a:br>
            <a:r>
              <a:rPr lang="it" sz="2400" dirty="0">
                <a:solidFill>
                  <a:srgbClr val="C00000"/>
                </a:solidFill>
                <a:latin typeface="Algerian" panose="04020705040A02060702" pitchFamily="82" charset="0"/>
              </a:rPr>
              <a:t>Riunione del 12/01/2021</a:t>
            </a:r>
            <a:endParaRPr lang="it" sz="4400" dirty="0">
              <a:solidFill>
                <a:srgbClr val="C00000"/>
              </a:solidFill>
              <a:latin typeface="Algerian" panose="04020705040A02060702" pitchFamily="82" charset="0"/>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7C63D4-8139-4DE3-97FC-331FCEE27D2F}"/>
              </a:ext>
            </a:extLst>
          </p:cNvPr>
          <p:cNvSpPr>
            <a:spLocks noGrp="1"/>
          </p:cNvSpPr>
          <p:nvPr>
            <p:ph type="title"/>
          </p:nvPr>
        </p:nvSpPr>
        <p:spPr>
          <a:solidFill>
            <a:srgbClr val="F8D22F"/>
          </a:solidFill>
          <a:ln w="76200">
            <a:solidFill>
              <a:srgbClr val="FFC000"/>
            </a:solidFill>
          </a:ln>
        </p:spPr>
        <p:txBody>
          <a:bodyPr/>
          <a:lstStyle/>
          <a:p>
            <a:r>
              <a:rPr lang="it-IT" b="1" dirty="0"/>
              <a:t>CHE COSA SI STUDIA  AL «D.GALIMBERTI»</a:t>
            </a:r>
          </a:p>
        </p:txBody>
      </p:sp>
      <p:sp>
        <p:nvSpPr>
          <p:cNvPr id="4" name="Segnaposto data 3">
            <a:extLst>
              <a:ext uri="{FF2B5EF4-FFF2-40B4-BE49-F238E27FC236}">
                <a16:creationId xmlns:a16="http://schemas.microsoft.com/office/drawing/2014/main" id="{A475A703-36E6-4E7E-BC1F-5B99B9EC744E}"/>
              </a:ext>
            </a:extLst>
          </p:cNvPr>
          <p:cNvSpPr>
            <a:spLocks noGrp="1"/>
          </p:cNvSpPr>
          <p:nvPr>
            <p:ph type="dt" sz="half" idx="10"/>
          </p:nvPr>
        </p:nvSpPr>
        <p:spPr/>
        <p:txBody>
          <a:bodyPr/>
          <a:lstStyle/>
          <a:p>
            <a:pPr rtl="0"/>
            <a:fld id="{85E0D28E-6F2F-4715-A424-3B01AC64AD4B}" type="datetime1">
              <a:rPr lang="it-IT" smtClean="0"/>
              <a:t>18/01/2021</a:t>
            </a:fld>
            <a:endParaRPr lang="en-US"/>
          </a:p>
        </p:txBody>
      </p:sp>
      <p:sp>
        <p:nvSpPr>
          <p:cNvPr id="5" name="Segnaposto contenuto 4">
            <a:extLst>
              <a:ext uri="{FF2B5EF4-FFF2-40B4-BE49-F238E27FC236}">
                <a16:creationId xmlns:a16="http://schemas.microsoft.com/office/drawing/2014/main" id="{33037716-2C5F-416D-997E-1328B9D89650}"/>
              </a:ext>
            </a:extLst>
          </p:cNvPr>
          <p:cNvSpPr>
            <a:spLocks noGrp="1"/>
          </p:cNvSpPr>
          <p:nvPr>
            <p:ph idx="1"/>
          </p:nvPr>
        </p:nvSpPr>
        <p:spPr/>
        <p:txBody>
          <a:bodyPr>
            <a:normAutofit fontScale="70000" lnSpcReduction="20000"/>
          </a:bodyPr>
          <a:lstStyle/>
          <a:p>
            <a:br>
              <a:rPr lang="it-IT" dirty="0"/>
            </a:br>
            <a:r>
              <a:rPr lang="it-IT" b="1" i="0" dirty="0">
                <a:solidFill>
                  <a:srgbClr val="333333"/>
                </a:solidFill>
                <a:effectLst/>
                <a:latin typeface="Arial" panose="020B0604020202020204" pitchFamily="34" charset="0"/>
                <a:cs typeface="Arial" panose="020B0604020202020204" pitchFamily="34" charset="0"/>
              </a:rPr>
              <a:t>Le </a:t>
            </a:r>
            <a:r>
              <a:rPr lang="it-IT" b="1" i="0" u="none" strike="noStrike" dirty="0">
                <a:solidFill>
                  <a:srgbClr val="0066CC"/>
                </a:solidFill>
                <a:effectLst/>
                <a:latin typeface="Arial" panose="020B0604020202020204" pitchFamily="34" charset="0"/>
                <a:cs typeface="Arial" panose="020B0604020202020204" pitchFamily="34" charset="0"/>
                <a:hlinkClick r:id="rId2"/>
              </a:rPr>
              <a:t>Indicazioni Nazionali per il curricolo</a:t>
            </a:r>
            <a:r>
              <a:rPr lang="it-IT" b="1" i="0" dirty="0">
                <a:solidFill>
                  <a:srgbClr val="333333"/>
                </a:solidFill>
                <a:effectLst/>
                <a:latin typeface="Arial" panose="020B0604020202020204" pitchFamily="34" charset="0"/>
                <a:cs typeface="Arial" panose="020B0604020202020204" pitchFamily="34" charset="0"/>
              </a:rPr>
              <a:t> fissano i traguardi per lo sviluppo delle competenze e gli obiettivi di apprendimento per ciascuna disciplina:</a:t>
            </a:r>
            <a:br>
              <a:rPr lang="it-IT" b="1" dirty="0">
                <a:latin typeface="Arial" panose="020B0604020202020204" pitchFamily="34" charset="0"/>
                <a:cs typeface="Arial" panose="020B0604020202020204" pitchFamily="34" charset="0"/>
              </a:rPr>
            </a:br>
            <a:r>
              <a:rPr lang="it-IT" b="1" i="0" dirty="0">
                <a:solidFill>
                  <a:srgbClr val="333333"/>
                </a:solidFill>
                <a:effectLst/>
                <a:latin typeface="Arial" panose="020B0604020202020204" pitchFamily="34" charset="0"/>
                <a:cs typeface="Arial" panose="020B0604020202020204" pitchFamily="34" charset="0"/>
              </a:rPr>
              <a:t>- Italiano</a:t>
            </a:r>
            <a:br>
              <a:rPr lang="it-IT" b="1" dirty="0">
                <a:latin typeface="Arial" panose="020B0604020202020204" pitchFamily="34" charset="0"/>
                <a:cs typeface="Arial" panose="020B0604020202020204" pitchFamily="34" charset="0"/>
              </a:rPr>
            </a:br>
            <a:r>
              <a:rPr lang="it-IT" b="1" i="0" dirty="0">
                <a:solidFill>
                  <a:srgbClr val="333333"/>
                </a:solidFill>
                <a:effectLst/>
                <a:latin typeface="Arial" panose="020B0604020202020204" pitchFamily="34" charset="0"/>
                <a:cs typeface="Arial" panose="020B0604020202020204" pitchFamily="34" charset="0"/>
              </a:rPr>
              <a:t>- Lingua inglese – Lingua francese</a:t>
            </a:r>
            <a:br>
              <a:rPr lang="it-IT" b="1" dirty="0">
                <a:latin typeface="Arial" panose="020B0604020202020204" pitchFamily="34" charset="0"/>
                <a:cs typeface="Arial" panose="020B0604020202020204" pitchFamily="34" charset="0"/>
              </a:rPr>
            </a:br>
            <a:r>
              <a:rPr lang="it-IT" b="1" i="0" dirty="0">
                <a:solidFill>
                  <a:srgbClr val="333333"/>
                </a:solidFill>
                <a:effectLst/>
                <a:latin typeface="Arial" panose="020B0604020202020204" pitchFamily="34" charset="0"/>
                <a:cs typeface="Arial" panose="020B0604020202020204" pitchFamily="34" charset="0"/>
              </a:rPr>
              <a:t>- Storia</a:t>
            </a:r>
            <a:br>
              <a:rPr lang="it-IT" b="1" dirty="0">
                <a:latin typeface="Arial" panose="020B0604020202020204" pitchFamily="34" charset="0"/>
                <a:cs typeface="Arial" panose="020B0604020202020204" pitchFamily="34" charset="0"/>
              </a:rPr>
            </a:br>
            <a:r>
              <a:rPr lang="it-IT" b="1" i="0" dirty="0">
                <a:solidFill>
                  <a:srgbClr val="333333"/>
                </a:solidFill>
                <a:effectLst/>
                <a:latin typeface="Arial" panose="020B0604020202020204" pitchFamily="34" charset="0"/>
                <a:cs typeface="Arial" panose="020B0604020202020204" pitchFamily="34" charset="0"/>
              </a:rPr>
              <a:t>- Geografia</a:t>
            </a:r>
            <a:br>
              <a:rPr lang="it-IT" b="1" dirty="0">
                <a:latin typeface="Arial" panose="020B0604020202020204" pitchFamily="34" charset="0"/>
                <a:cs typeface="Arial" panose="020B0604020202020204" pitchFamily="34" charset="0"/>
              </a:rPr>
            </a:br>
            <a:r>
              <a:rPr lang="it-IT" b="1" i="0" dirty="0">
                <a:solidFill>
                  <a:srgbClr val="333333"/>
                </a:solidFill>
                <a:effectLst/>
                <a:latin typeface="Arial" panose="020B0604020202020204" pitchFamily="34" charset="0"/>
                <a:cs typeface="Arial" panose="020B0604020202020204" pitchFamily="34" charset="0"/>
              </a:rPr>
              <a:t>- Matematica</a:t>
            </a:r>
            <a:br>
              <a:rPr lang="it-IT" b="1" dirty="0">
                <a:latin typeface="Arial" panose="020B0604020202020204" pitchFamily="34" charset="0"/>
                <a:cs typeface="Arial" panose="020B0604020202020204" pitchFamily="34" charset="0"/>
              </a:rPr>
            </a:br>
            <a:r>
              <a:rPr lang="it-IT" b="1" i="0" dirty="0">
                <a:solidFill>
                  <a:srgbClr val="333333"/>
                </a:solidFill>
                <a:effectLst/>
                <a:latin typeface="Arial" panose="020B0604020202020204" pitchFamily="34" charset="0"/>
                <a:cs typeface="Arial" panose="020B0604020202020204" pitchFamily="34" charset="0"/>
              </a:rPr>
              <a:t>- Scienze</a:t>
            </a:r>
            <a:br>
              <a:rPr lang="it-IT" b="1" dirty="0">
                <a:latin typeface="Arial" panose="020B0604020202020204" pitchFamily="34" charset="0"/>
                <a:cs typeface="Arial" panose="020B0604020202020204" pitchFamily="34" charset="0"/>
              </a:rPr>
            </a:br>
            <a:r>
              <a:rPr lang="it-IT" b="1" i="0" dirty="0">
                <a:solidFill>
                  <a:srgbClr val="333333"/>
                </a:solidFill>
                <a:effectLst/>
                <a:latin typeface="Arial" panose="020B0604020202020204" pitchFamily="34" charset="0"/>
                <a:cs typeface="Arial" panose="020B0604020202020204" pitchFamily="34" charset="0"/>
              </a:rPr>
              <a:t>- Musica</a:t>
            </a:r>
            <a:br>
              <a:rPr lang="it-IT" b="1" dirty="0">
                <a:latin typeface="Arial" panose="020B0604020202020204" pitchFamily="34" charset="0"/>
                <a:cs typeface="Arial" panose="020B0604020202020204" pitchFamily="34" charset="0"/>
              </a:rPr>
            </a:br>
            <a:r>
              <a:rPr lang="it-IT" b="1" i="0" dirty="0">
                <a:solidFill>
                  <a:srgbClr val="333333"/>
                </a:solidFill>
                <a:effectLst/>
                <a:latin typeface="Arial" panose="020B0604020202020204" pitchFamily="34" charset="0"/>
                <a:cs typeface="Arial" panose="020B0604020202020204" pitchFamily="34" charset="0"/>
              </a:rPr>
              <a:t>- Arte e immagine</a:t>
            </a:r>
            <a:br>
              <a:rPr lang="it-IT" b="1" dirty="0">
                <a:latin typeface="Arial" panose="020B0604020202020204" pitchFamily="34" charset="0"/>
                <a:cs typeface="Arial" panose="020B0604020202020204" pitchFamily="34" charset="0"/>
              </a:rPr>
            </a:br>
            <a:r>
              <a:rPr lang="it-IT" b="1" i="0" dirty="0">
                <a:solidFill>
                  <a:srgbClr val="333333"/>
                </a:solidFill>
                <a:effectLst/>
                <a:latin typeface="Arial" panose="020B0604020202020204" pitchFamily="34" charset="0"/>
                <a:cs typeface="Arial" panose="020B0604020202020204" pitchFamily="34" charset="0"/>
              </a:rPr>
              <a:t>- Educazione fisica</a:t>
            </a:r>
            <a:br>
              <a:rPr lang="it-IT" b="1" dirty="0">
                <a:latin typeface="Arial" panose="020B0604020202020204" pitchFamily="34" charset="0"/>
                <a:cs typeface="Arial" panose="020B0604020202020204" pitchFamily="34" charset="0"/>
              </a:rPr>
            </a:br>
            <a:r>
              <a:rPr lang="it-IT" b="1" i="0" dirty="0">
                <a:solidFill>
                  <a:srgbClr val="333333"/>
                </a:solidFill>
                <a:effectLst/>
                <a:latin typeface="Arial" panose="020B0604020202020204" pitchFamily="34" charset="0"/>
                <a:cs typeface="Arial" panose="020B0604020202020204" pitchFamily="34" charset="0"/>
              </a:rPr>
              <a:t>- Tecnologia</a:t>
            </a:r>
            <a:br>
              <a:rPr lang="it-IT" b="1" dirty="0">
                <a:latin typeface="Arial" panose="020B0604020202020204" pitchFamily="34" charset="0"/>
                <a:cs typeface="Arial" panose="020B0604020202020204" pitchFamily="34" charset="0"/>
              </a:rPr>
            </a:br>
            <a:r>
              <a:rPr lang="it-IT" b="1" i="0" dirty="0">
                <a:solidFill>
                  <a:srgbClr val="333333"/>
                </a:solidFill>
                <a:effectLst/>
                <a:latin typeface="Arial" panose="020B0604020202020204" pitchFamily="34" charset="0"/>
                <a:cs typeface="Arial" panose="020B0604020202020204" pitchFamily="34" charset="0"/>
              </a:rPr>
              <a:t>A queste discipline si aggiunge l’insegnamento della Religione Cattolica e l’insegnamento di </a:t>
            </a:r>
            <a:r>
              <a:rPr lang="it-IT" b="1" i="0" u="none" strike="noStrike" dirty="0">
                <a:solidFill>
                  <a:srgbClr val="0066CC"/>
                </a:solidFill>
                <a:effectLst/>
                <a:latin typeface="Arial" panose="020B0604020202020204" pitchFamily="34" charset="0"/>
                <a:cs typeface="Arial" panose="020B0604020202020204" pitchFamily="34" charset="0"/>
                <a:hlinkClick r:id="rId3"/>
              </a:rPr>
              <a:t>Educazione Civica</a:t>
            </a:r>
            <a:r>
              <a:rPr lang="it-IT" b="1" i="0" dirty="0">
                <a:solidFill>
                  <a:srgbClr val="333333"/>
                </a:solidFill>
                <a:effectLst/>
                <a:latin typeface="Arial" panose="020B0604020202020204" pitchFamily="34" charset="0"/>
                <a:cs typeface="Arial" panose="020B0604020202020204" pitchFamily="34" charset="0"/>
              </a:rPr>
              <a:t>, introdotto con la </a:t>
            </a:r>
            <a:r>
              <a:rPr lang="it-IT" b="1" i="0" u="none" strike="noStrike" dirty="0">
                <a:solidFill>
                  <a:srgbClr val="0066CC"/>
                </a:solidFill>
                <a:effectLst/>
                <a:latin typeface="Arial" panose="020B0604020202020204" pitchFamily="34" charset="0"/>
                <a:cs typeface="Arial" panose="020B0604020202020204" pitchFamily="34" charset="0"/>
                <a:hlinkClick r:id="rId4"/>
              </a:rPr>
              <a:t>legge n. 92 del 2019</a:t>
            </a:r>
            <a:r>
              <a:rPr lang="it-IT" b="1" i="0" dirty="0">
                <a:solidFill>
                  <a:srgbClr val="333333"/>
                </a:solidFill>
                <a:effectLst/>
                <a:latin typeface="Arial" panose="020B0604020202020204" pitchFamily="34" charset="0"/>
                <a:cs typeface="Arial" panose="020B0604020202020204" pitchFamily="34" charset="0"/>
              </a:rPr>
              <a:t>.</a:t>
            </a:r>
            <a:endParaRPr lang="it-IT"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68849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3E18D8-6E47-4675-9B1C-A4B7D73D225A}"/>
              </a:ext>
            </a:extLst>
          </p:cNvPr>
          <p:cNvSpPr>
            <a:spLocks noGrp="1"/>
          </p:cNvSpPr>
          <p:nvPr>
            <p:ph type="title"/>
          </p:nvPr>
        </p:nvSpPr>
        <p:spPr>
          <a:xfrm>
            <a:off x="1358273" y="803035"/>
            <a:ext cx="9603275" cy="783170"/>
          </a:xfrm>
          <a:solidFill>
            <a:srgbClr val="FFC000"/>
          </a:solidFill>
          <a:ln w="38100">
            <a:solidFill>
              <a:schemeClr val="accent1"/>
            </a:solidFill>
          </a:ln>
        </p:spPr>
        <p:txBody>
          <a:bodyPr/>
          <a:lstStyle/>
          <a:p>
            <a:r>
              <a:rPr lang="it-IT" b="1" dirty="0">
                <a:solidFill>
                  <a:srgbClr val="C00000"/>
                </a:solidFill>
              </a:rPr>
              <a:t>IL NUOVO ORARIO SETTIMANALE</a:t>
            </a:r>
          </a:p>
        </p:txBody>
      </p:sp>
      <p:sp>
        <p:nvSpPr>
          <p:cNvPr id="3" name="Segnaposto contenuto 2">
            <a:extLst>
              <a:ext uri="{FF2B5EF4-FFF2-40B4-BE49-F238E27FC236}">
                <a16:creationId xmlns:a16="http://schemas.microsoft.com/office/drawing/2014/main" id="{0FA72AA1-9D3E-43FD-A551-1B0EFA8E5507}"/>
              </a:ext>
            </a:extLst>
          </p:cNvPr>
          <p:cNvSpPr>
            <a:spLocks noGrp="1"/>
          </p:cNvSpPr>
          <p:nvPr>
            <p:ph idx="1"/>
          </p:nvPr>
        </p:nvSpPr>
        <p:spPr>
          <a:solidFill>
            <a:srgbClr val="FF9933"/>
          </a:solidFill>
        </p:spPr>
        <p:txBody>
          <a:bodyPr>
            <a:normAutofit/>
          </a:bodyPr>
          <a:lstStyle/>
          <a:p>
            <a:pPr marL="0" indent="0">
              <a:buNone/>
            </a:pPr>
            <a:endParaRPr lang="it-IT" sz="2000" dirty="0"/>
          </a:p>
          <a:p>
            <a:pPr marL="0" indent="0" algn="ctr">
              <a:buNone/>
            </a:pPr>
            <a:r>
              <a:rPr lang="it-IT" sz="2000" dirty="0">
                <a:solidFill>
                  <a:srgbClr val="C00000"/>
                </a:solidFill>
              </a:rPr>
              <a:t>DALL’ANNO SCOLASTICO 2021/22 LE LEZIONI </a:t>
            </a:r>
            <a:r>
              <a:rPr lang="it-IT" dirty="0">
                <a:solidFill>
                  <a:srgbClr val="C00000"/>
                </a:solidFill>
              </a:rPr>
              <a:t>si svolgeranno </a:t>
            </a:r>
            <a:endParaRPr lang="it-IT" sz="2000" dirty="0">
              <a:solidFill>
                <a:srgbClr val="C00000"/>
              </a:solidFill>
            </a:endParaRPr>
          </a:p>
          <a:p>
            <a:pPr marL="0" indent="0" algn="ctr">
              <a:buNone/>
            </a:pPr>
            <a:endParaRPr lang="it-IT" sz="2000" dirty="0">
              <a:solidFill>
                <a:srgbClr val="C00000"/>
              </a:solidFill>
            </a:endParaRPr>
          </a:p>
          <a:p>
            <a:pPr marL="0" indent="0" algn="ctr">
              <a:buNone/>
            </a:pPr>
            <a:r>
              <a:rPr lang="it-IT" sz="2000" dirty="0">
                <a:solidFill>
                  <a:srgbClr val="C00000"/>
                </a:solidFill>
              </a:rPr>
              <a:t>dal </a:t>
            </a:r>
            <a:r>
              <a:rPr lang="it-IT" sz="2000" b="1" dirty="0">
                <a:solidFill>
                  <a:srgbClr val="C00000"/>
                </a:solidFill>
              </a:rPr>
              <a:t>Lunedì al Venerdì </a:t>
            </a:r>
            <a:r>
              <a:rPr lang="it-IT" b="1" dirty="0">
                <a:solidFill>
                  <a:srgbClr val="C00000"/>
                </a:solidFill>
              </a:rPr>
              <a:t>dalle ore 7,50 alle ore 13,50</a:t>
            </a:r>
            <a:r>
              <a:rPr lang="it-IT" sz="2000" b="1" dirty="0">
                <a:solidFill>
                  <a:srgbClr val="C00000"/>
                </a:solidFill>
              </a:rPr>
              <a:t>.</a:t>
            </a:r>
          </a:p>
          <a:p>
            <a:pPr marL="0" indent="0" algn="ctr">
              <a:buNone/>
            </a:pPr>
            <a:endParaRPr lang="it-IT" dirty="0"/>
          </a:p>
          <a:p>
            <a:pPr marL="0" indent="0" algn="ctr">
              <a:buNone/>
            </a:pPr>
            <a:r>
              <a:rPr lang="it-IT" sz="2000" dirty="0">
                <a:solidFill>
                  <a:srgbClr val="C00000"/>
                </a:solidFill>
              </a:rPr>
              <a:t>Il </a:t>
            </a:r>
            <a:r>
              <a:rPr lang="it-IT" sz="2000" b="1" dirty="0">
                <a:solidFill>
                  <a:srgbClr val="C00000"/>
                </a:solidFill>
              </a:rPr>
              <a:t>SABATO</a:t>
            </a:r>
            <a:r>
              <a:rPr lang="it-IT" sz="2000" dirty="0">
                <a:solidFill>
                  <a:srgbClr val="C00000"/>
                </a:solidFill>
              </a:rPr>
              <a:t> i ragazzi saranno a casa.</a:t>
            </a:r>
          </a:p>
        </p:txBody>
      </p:sp>
      <p:sp>
        <p:nvSpPr>
          <p:cNvPr id="4" name="Segnaposto data 3">
            <a:extLst>
              <a:ext uri="{FF2B5EF4-FFF2-40B4-BE49-F238E27FC236}">
                <a16:creationId xmlns:a16="http://schemas.microsoft.com/office/drawing/2014/main" id="{91C45E91-09C4-407A-8052-D785C77E5092}"/>
              </a:ext>
            </a:extLst>
          </p:cNvPr>
          <p:cNvSpPr>
            <a:spLocks noGrp="1"/>
          </p:cNvSpPr>
          <p:nvPr>
            <p:ph type="dt" sz="half" idx="10"/>
          </p:nvPr>
        </p:nvSpPr>
        <p:spPr/>
        <p:txBody>
          <a:bodyPr/>
          <a:lstStyle/>
          <a:p>
            <a:pPr rtl="0"/>
            <a:fld id="{85E0D28E-6F2F-4715-A424-3B01AC64AD4B}" type="datetime1">
              <a:rPr lang="it-IT" smtClean="0"/>
              <a:t>18/01/2021</a:t>
            </a:fld>
            <a:endParaRPr lang="en-US"/>
          </a:p>
        </p:txBody>
      </p:sp>
    </p:spTree>
    <p:extLst>
      <p:ext uri="{BB962C8B-B14F-4D97-AF65-F5344CB8AC3E}">
        <p14:creationId xmlns:p14="http://schemas.microsoft.com/office/powerpoint/2010/main" val="12435216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5739C5-AAB1-48C1-A360-C418A040A402}"/>
              </a:ext>
            </a:extLst>
          </p:cNvPr>
          <p:cNvSpPr>
            <a:spLocks noGrp="1"/>
          </p:cNvSpPr>
          <p:nvPr>
            <p:ph type="title"/>
          </p:nvPr>
        </p:nvSpPr>
        <p:spPr>
          <a:solidFill>
            <a:srgbClr val="FF9933"/>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a:lstStyle/>
          <a:p>
            <a:r>
              <a:rPr lang="it-IT" dirty="0">
                <a:solidFill>
                  <a:schemeClr val="accent1">
                    <a:lumMod val="75000"/>
                  </a:schemeClr>
                </a:solidFill>
              </a:rPr>
              <a:t>LE CLASSI AL «D.GALIMBERTI»</a:t>
            </a:r>
          </a:p>
        </p:txBody>
      </p:sp>
      <p:sp>
        <p:nvSpPr>
          <p:cNvPr id="3" name="Segnaposto contenuto 2">
            <a:extLst>
              <a:ext uri="{FF2B5EF4-FFF2-40B4-BE49-F238E27FC236}">
                <a16:creationId xmlns:a16="http://schemas.microsoft.com/office/drawing/2014/main" id="{CABEBDCC-3628-403F-BB7F-6CF0C3A0A78A}"/>
              </a:ext>
            </a:extLst>
          </p:cNvPr>
          <p:cNvSpPr>
            <a:spLocks noGrp="1"/>
          </p:cNvSpPr>
          <p:nvPr>
            <p:ph idx="1"/>
          </p:nvPr>
        </p:nvSpPr>
        <p:spPr>
          <a:xfrm>
            <a:off x="1451579" y="2015733"/>
            <a:ext cx="9603275" cy="2677566"/>
          </a:xfrm>
          <a:solidFill>
            <a:srgbClr val="FFC000"/>
          </a:solidFill>
        </p:spPr>
        <p:txBody>
          <a:bodyPr/>
          <a:lstStyle/>
          <a:p>
            <a:pPr marL="0" indent="0">
              <a:buNone/>
            </a:pPr>
            <a:r>
              <a:rPr lang="it-IT" sz="2000" dirty="0">
                <a:solidFill>
                  <a:schemeClr val="accent2">
                    <a:lumMod val="75000"/>
                  </a:schemeClr>
                </a:solidFill>
              </a:rPr>
              <a:t>Quante Classi </a:t>
            </a:r>
            <a:r>
              <a:rPr lang="it-IT" dirty="0">
                <a:solidFill>
                  <a:schemeClr val="accent2">
                    <a:lumMod val="75000"/>
                  </a:schemeClr>
                </a:solidFill>
              </a:rPr>
              <a:t>ci saranno?</a:t>
            </a:r>
          </a:p>
          <a:p>
            <a:pPr marL="0" indent="0">
              <a:buNone/>
            </a:pPr>
            <a:r>
              <a:rPr lang="it-IT" sz="2000" dirty="0">
                <a:solidFill>
                  <a:schemeClr val="accent2">
                    <a:lumMod val="75000"/>
                  </a:schemeClr>
                </a:solidFill>
              </a:rPr>
              <a:t>Nell’anno scolastico 2021/2022 ci saranno:</a:t>
            </a:r>
          </a:p>
          <a:p>
            <a:r>
              <a:rPr lang="it-IT" sz="2000" dirty="0">
                <a:solidFill>
                  <a:schemeClr val="accent2">
                    <a:lumMod val="75000"/>
                  </a:schemeClr>
                </a:solidFill>
              </a:rPr>
              <a:t>2 SEZIONI DI CLASSI TERZE</a:t>
            </a:r>
          </a:p>
          <a:p>
            <a:r>
              <a:rPr lang="it-IT" sz="2000" dirty="0">
                <a:solidFill>
                  <a:schemeClr val="accent2">
                    <a:lumMod val="75000"/>
                  </a:schemeClr>
                </a:solidFill>
              </a:rPr>
              <a:t>3 SEZIONI DI CLASSI SECONDE</a:t>
            </a:r>
          </a:p>
          <a:p>
            <a:pPr marL="0" indent="0">
              <a:buNone/>
            </a:pPr>
            <a:endParaRPr lang="it-IT" dirty="0"/>
          </a:p>
        </p:txBody>
      </p:sp>
      <p:sp>
        <p:nvSpPr>
          <p:cNvPr id="4" name="Segnaposto data 3">
            <a:extLst>
              <a:ext uri="{FF2B5EF4-FFF2-40B4-BE49-F238E27FC236}">
                <a16:creationId xmlns:a16="http://schemas.microsoft.com/office/drawing/2014/main" id="{ADF190AD-CBA4-428B-9B4C-9EB6187ADAAD}"/>
              </a:ext>
            </a:extLst>
          </p:cNvPr>
          <p:cNvSpPr>
            <a:spLocks noGrp="1"/>
          </p:cNvSpPr>
          <p:nvPr>
            <p:ph type="dt" sz="half" idx="10"/>
          </p:nvPr>
        </p:nvSpPr>
        <p:spPr/>
        <p:txBody>
          <a:bodyPr/>
          <a:lstStyle/>
          <a:p>
            <a:pPr rtl="0"/>
            <a:fld id="{85E0D28E-6F2F-4715-A424-3B01AC64AD4B}" type="datetime1">
              <a:rPr lang="it-IT" smtClean="0"/>
              <a:t>18/01/2021</a:t>
            </a:fld>
            <a:endParaRPr lang="en-US"/>
          </a:p>
        </p:txBody>
      </p:sp>
    </p:spTree>
    <p:extLst>
      <p:ext uri="{BB962C8B-B14F-4D97-AF65-F5344CB8AC3E}">
        <p14:creationId xmlns:p14="http://schemas.microsoft.com/office/powerpoint/2010/main" val="8062464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4919D0-F177-4BBA-9A0B-DBA69E2ED764}"/>
              </a:ext>
            </a:extLst>
          </p:cNvPr>
          <p:cNvSpPr>
            <a:spLocks noGrp="1"/>
          </p:cNvSpPr>
          <p:nvPr>
            <p:ph type="title"/>
          </p:nvPr>
        </p:nvSpPr>
        <p:spPr>
          <a:solidFill>
            <a:srgbClr val="FF9933"/>
          </a:solidFill>
          <a:scene3d>
            <a:camera prst="isometricOffAxis1Right"/>
            <a:lightRig rig="threePt" dir="t"/>
          </a:scene3d>
          <a:sp3d>
            <a:bevelT/>
          </a:sp3d>
        </p:spPr>
        <p:txBody>
          <a:bodyPr rtlCol="0">
            <a:normAutofit/>
          </a:bodyPr>
          <a:lstStyle/>
          <a:p>
            <a:pPr algn="ctr" rtl="0"/>
            <a:r>
              <a:rPr lang="it" dirty="0">
                <a:solidFill>
                  <a:schemeClr val="accent1">
                    <a:lumMod val="75000"/>
                  </a:schemeClr>
                </a:solidFill>
                <a:effectLst>
                  <a:outerShdw blurRad="38100" dist="38100" dir="2700000" algn="tl">
                    <a:srgbClr val="000000">
                      <a:alpha val="43137"/>
                    </a:srgbClr>
                  </a:outerShdw>
                </a:effectLst>
              </a:rPr>
              <a:t>PERCHE’ SCEGLIERE la NOSTRA SCUOLA</a:t>
            </a:r>
          </a:p>
        </p:txBody>
      </p:sp>
      <p:graphicFrame>
        <p:nvGraphicFramePr>
          <p:cNvPr id="5" name="Segnaposto contenuto 2">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171571166"/>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magine 3">
            <a:extLst>
              <a:ext uri="{FF2B5EF4-FFF2-40B4-BE49-F238E27FC236}">
                <a16:creationId xmlns:a16="http://schemas.microsoft.com/office/drawing/2014/main" id="{7519C282-3CCE-4E41-8722-4AECACD2FF0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956539" y="1853755"/>
            <a:ext cx="3682511" cy="2605356"/>
          </a:xfrm>
          <a:prstGeom prst="rect">
            <a:avLst/>
          </a:prstGeom>
          <a:effectLst>
            <a:glow rad="101600">
              <a:srgbClr val="FF9933">
                <a:alpha val="60000"/>
              </a:srgbClr>
            </a:glow>
          </a:effectLst>
        </p:spPr>
      </p:pic>
    </p:spTree>
    <p:extLst>
      <p:ext uri="{BB962C8B-B14F-4D97-AF65-F5344CB8AC3E}">
        <p14:creationId xmlns:p14="http://schemas.microsoft.com/office/powerpoint/2010/main" val="1832431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6BFCF4-7514-408A-B246-D0DA0003EF1E}"/>
              </a:ext>
            </a:extLst>
          </p:cNvPr>
          <p:cNvSpPr>
            <a:spLocks noGrp="1"/>
          </p:cNvSpPr>
          <p:nvPr>
            <p:ph type="title"/>
          </p:nvPr>
        </p:nvSpPr>
        <p:spPr>
          <a:xfrm>
            <a:off x="606490" y="804519"/>
            <a:ext cx="11168743" cy="1049235"/>
          </a:xfrm>
          <a:solidFill>
            <a:srgbClr val="FFC000"/>
          </a:solidFill>
        </p:spPr>
        <p:txBody>
          <a:bodyPr>
            <a:normAutofit/>
          </a:bodyPr>
          <a:lstStyle/>
          <a:p>
            <a:r>
              <a:rPr lang="it-IT" b="1" dirty="0">
                <a:solidFill>
                  <a:schemeClr val="accent1">
                    <a:lumMod val="75000"/>
                  </a:schemeClr>
                </a:solidFill>
                <a:effectLst>
                  <a:outerShdw blurRad="38100" dist="38100" dir="2700000" algn="tl">
                    <a:srgbClr val="000000">
                      <a:alpha val="43137"/>
                    </a:srgbClr>
                  </a:outerShdw>
                </a:effectLst>
              </a:rPr>
              <a:t>sperimentare la settimana corta significa:</a:t>
            </a:r>
          </a:p>
        </p:txBody>
      </p:sp>
      <p:sp>
        <p:nvSpPr>
          <p:cNvPr id="3" name="Segnaposto contenuto 2">
            <a:extLst>
              <a:ext uri="{FF2B5EF4-FFF2-40B4-BE49-F238E27FC236}">
                <a16:creationId xmlns:a16="http://schemas.microsoft.com/office/drawing/2014/main" id="{9E093002-8243-4972-BE71-342408F26D6D}"/>
              </a:ext>
            </a:extLst>
          </p:cNvPr>
          <p:cNvSpPr>
            <a:spLocks noGrp="1"/>
          </p:cNvSpPr>
          <p:nvPr>
            <p:ph idx="1"/>
          </p:nvPr>
        </p:nvSpPr>
        <p:spPr>
          <a:xfrm>
            <a:off x="1451579" y="1853754"/>
            <a:ext cx="9603275" cy="5461446"/>
          </a:xfrm>
          <a:solidFill>
            <a:srgbClr val="FF9933"/>
          </a:solidFill>
        </p:spPr>
        <p:txBody>
          <a:bodyPr>
            <a:normAutofit fontScale="25000" lnSpcReduction="20000"/>
          </a:bodyPr>
          <a:lstStyle/>
          <a:p>
            <a:pPr algn="just">
              <a:lnSpc>
                <a:spcPct val="150000"/>
              </a:lnSpc>
            </a:pPr>
            <a:r>
              <a:rPr lang="it-IT" sz="6400" dirty="0">
                <a:solidFill>
                  <a:schemeClr val="accent1">
                    <a:lumMod val="75000"/>
                  </a:schemeClr>
                </a:solidFill>
                <a:effectLst/>
                <a:ea typeface="Helvetica Neue"/>
              </a:rPr>
              <a:t>1) </a:t>
            </a:r>
            <a:r>
              <a:rPr lang="it-IT" sz="6400" dirty="0">
                <a:solidFill>
                  <a:schemeClr val="accent1">
                    <a:lumMod val="75000"/>
                  </a:schemeClr>
                </a:solidFill>
                <a:ea typeface="Helvetica Neue"/>
                <a:cs typeface="Arial" panose="020B0604020202020204" pitchFamily="34" charset="0"/>
              </a:rPr>
              <a:t>Poter </a:t>
            </a:r>
            <a:r>
              <a:rPr lang="it-IT" sz="6400" dirty="0">
                <a:solidFill>
                  <a:schemeClr val="accent1">
                    <a:lumMod val="75000"/>
                  </a:schemeClr>
                </a:solidFill>
                <a:effectLst/>
                <a:ea typeface="Helvetica Neue"/>
                <a:cs typeface="Arial" panose="020B0604020202020204" pitchFamily="34" charset="0"/>
              </a:rPr>
              <a:t>migliore la distribuzione dell’impegno nello studio per gli Studenti;</a:t>
            </a:r>
            <a:endParaRPr lang="it-IT" sz="6400" dirty="0">
              <a:solidFill>
                <a:schemeClr val="accent1">
                  <a:lumMod val="75000"/>
                </a:schemeClr>
              </a:solidFill>
              <a:effectLst/>
              <a:ea typeface="Times New Roman" panose="02020603050405020304" pitchFamily="18" charset="0"/>
              <a:cs typeface="Arial" panose="020B0604020202020204" pitchFamily="34" charset="0"/>
            </a:endParaRPr>
          </a:p>
          <a:p>
            <a:pPr algn="just">
              <a:lnSpc>
                <a:spcPct val="150000"/>
              </a:lnSpc>
            </a:pPr>
            <a:r>
              <a:rPr lang="it-IT" sz="6400" dirty="0">
                <a:solidFill>
                  <a:schemeClr val="accent1">
                    <a:lumMod val="75000"/>
                  </a:schemeClr>
                </a:solidFill>
                <a:effectLst/>
                <a:ea typeface="Helvetica Neue"/>
                <a:cs typeface="Arial" panose="020B0604020202020204" pitchFamily="34" charset="0"/>
              </a:rPr>
              <a:t>2) una più razionale ed efficiente gestione del personale scolastico;</a:t>
            </a:r>
            <a:endParaRPr lang="it-IT" sz="6400" dirty="0">
              <a:solidFill>
                <a:schemeClr val="accent1">
                  <a:lumMod val="75000"/>
                </a:schemeClr>
              </a:solidFill>
              <a:effectLst/>
              <a:ea typeface="Times New Roman" panose="02020603050405020304" pitchFamily="18" charset="0"/>
              <a:cs typeface="Arial" panose="020B0604020202020204" pitchFamily="34" charset="0"/>
            </a:endParaRPr>
          </a:p>
          <a:p>
            <a:pPr algn="just">
              <a:lnSpc>
                <a:spcPct val="150000"/>
              </a:lnSpc>
            </a:pPr>
            <a:r>
              <a:rPr lang="it-IT" sz="6400" dirty="0">
                <a:solidFill>
                  <a:schemeClr val="accent1">
                    <a:lumMod val="75000"/>
                  </a:schemeClr>
                </a:solidFill>
                <a:effectLst/>
                <a:ea typeface="Helvetica Neue"/>
                <a:cs typeface="Arial" panose="020B0604020202020204" pitchFamily="34" charset="0"/>
              </a:rPr>
              <a:t>3) una più efficace articolazione della didattica;</a:t>
            </a:r>
            <a:endParaRPr lang="it-IT" sz="6400" dirty="0">
              <a:solidFill>
                <a:schemeClr val="accent1">
                  <a:lumMod val="75000"/>
                </a:schemeClr>
              </a:solidFill>
              <a:effectLst/>
              <a:ea typeface="Times New Roman" panose="02020603050405020304" pitchFamily="18" charset="0"/>
              <a:cs typeface="Arial" panose="020B0604020202020204" pitchFamily="34" charset="0"/>
            </a:endParaRPr>
          </a:p>
          <a:p>
            <a:pPr algn="just">
              <a:lnSpc>
                <a:spcPct val="150000"/>
              </a:lnSpc>
            </a:pPr>
            <a:r>
              <a:rPr lang="it-IT" sz="6400" dirty="0">
                <a:solidFill>
                  <a:schemeClr val="accent1">
                    <a:lumMod val="75000"/>
                  </a:schemeClr>
                </a:solidFill>
                <a:effectLst/>
                <a:ea typeface="Helvetica Neue"/>
                <a:cs typeface="Arial" panose="020B0604020202020204" pitchFamily="34" charset="0"/>
              </a:rPr>
              <a:t>4) la possibilità di adeguare le condizioni di studio e di frequenza alle esigenze di tutti gli studenti, anche per gli studenti con disturbi specifici dell’apprendimento (DSA) o con altre difficoltà. </a:t>
            </a:r>
            <a:r>
              <a:rPr lang="it-IT" sz="6400" dirty="0">
                <a:solidFill>
                  <a:schemeClr val="accent1">
                    <a:lumMod val="75000"/>
                  </a:schemeClr>
                </a:solidFill>
                <a:ea typeface="Helvetica Neue"/>
                <a:cs typeface="Arial" panose="020B0604020202020204" pitchFamily="34" charset="0"/>
              </a:rPr>
              <a:t>Avere</a:t>
            </a:r>
            <a:r>
              <a:rPr lang="it-IT" sz="6400" dirty="0">
                <a:solidFill>
                  <a:schemeClr val="accent1">
                    <a:lumMod val="75000"/>
                  </a:schemeClr>
                </a:solidFill>
                <a:effectLst/>
                <a:ea typeface="Helvetica Neue"/>
                <a:cs typeface="Arial" panose="020B0604020202020204" pitchFamily="34" charset="0"/>
              </a:rPr>
              <a:t> una pausa settimanale di due giorni dalla frequenza scolastica rappresenta una corretta risposta al bisogno  di questi ragazzi, sia per quanto riguarda tempi maggiori per il recupero che per la concentrazione. Inoltre la riduzione del numero delle discipline giornaliere,</a:t>
            </a:r>
            <a:r>
              <a:rPr lang="it-IT" sz="6400" dirty="0">
                <a:solidFill>
                  <a:schemeClr val="accent1">
                    <a:lumMod val="75000"/>
                  </a:schemeClr>
                </a:solidFill>
                <a:ea typeface="Helvetica Neue"/>
                <a:cs typeface="Arial" panose="020B0604020202020204" pitchFamily="34" charset="0"/>
              </a:rPr>
              <a:t> attraverso</a:t>
            </a:r>
            <a:r>
              <a:rPr lang="it-IT" sz="6400" dirty="0">
                <a:solidFill>
                  <a:schemeClr val="accent1">
                    <a:lumMod val="75000"/>
                  </a:schemeClr>
                </a:solidFill>
                <a:effectLst/>
                <a:ea typeface="Helvetica Neue"/>
                <a:cs typeface="Arial" panose="020B0604020202020204" pitchFamily="34" charset="0"/>
              </a:rPr>
              <a:t> il loro raddoppio orario, può rispondere meglio alla necessità di poter disporre di tempi più distesi nell’impegno e nella pianificazione dello studio permettendo anche di attuare nuove metodologie didattiche;</a:t>
            </a:r>
            <a:endParaRPr lang="it-IT" sz="6400" dirty="0">
              <a:solidFill>
                <a:schemeClr val="accent1">
                  <a:lumMod val="75000"/>
                </a:schemeClr>
              </a:solidFill>
              <a:effectLst/>
              <a:ea typeface="Times New Roman" panose="02020603050405020304" pitchFamily="18" charset="0"/>
              <a:cs typeface="Arial" panose="020B0604020202020204" pitchFamily="34" charset="0"/>
            </a:endParaRPr>
          </a:p>
          <a:p>
            <a:pPr algn="just">
              <a:lnSpc>
                <a:spcPct val="150000"/>
              </a:lnSpc>
            </a:pPr>
            <a:r>
              <a:rPr lang="it-IT" sz="6400" dirty="0">
                <a:solidFill>
                  <a:schemeClr val="accent1">
                    <a:lumMod val="75000"/>
                  </a:schemeClr>
                </a:solidFill>
                <a:ea typeface="Helvetica Neue"/>
                <a:cs typeface="Arial" panose="020B0604020202020204" pitchFamily="34" charset="0"/>
              </a:rPr>
              <a:t>5</a:t>
            </a:r>
            <a:r>
              <a:rPr lang="it-IT" sz="6400" dirty="0">
                <a:solidFill>
                  <a:schemeClr val="accent1">
                    <a:lumMod val="75000"/>
                  </a:schemeClr>
                </a:solidFill>
                <a:effectLst/>
                <a:ea typeface="Helvetica Neue"/>
                <a:cs typeface="Arial" panose="020B0604020202020204" pitchFamily="34" charset="0"/>
              </a:rPr>
              <a:t>) </a:t>
            </a:r>
            <a:r>
              <a:rPr lang="it-IT" sz="6400" dirty="0">
                <a:solidFill>
                  <a:schemeClr val="accent1">
                    <a:lumMod val="75000"/>
                  </a:schemeClr>
                </a:solidFill>
                <a:ea typeface="Helvetica Neue"/>
                <a:cs typeface="Arial" panose="020B0604020202020204" pitchFamily="34" charset="0"/>
              </a:rPr>
              <a:t>aumentare l’</a:t>
            </a:r>
            <a:r>
              <a:rPr lang="it-IT" sz="6400" dirty="0">
                <a:solidFill>
                  <a:schemeClr val="accent1">
                    <a:lumMod val="75000"/>
                  </a:schemeClr>
                </a:solidFill>
                <a:effectLst/>
                <a:ea typeface="Helvetica Neue"/>
                <a:cs typeface="Arial" panose="020B0604020202020204" pitchFamily="34" charset="0"/>
              </a:rPr>
              <a:t>efficacia dell’azione educativa legando trasversalmente le ore di alcune discipline</a:t>
            </a:r>
          </a:p>
          <a:p>
            <a:pPr algn="just">
              <a:lnSpc>
                <a:spcPct val="150000"/>
              </a:lnSpc>
            </a:pPr>
            <a:r>
              <a:rPr lang="it-IT" sz="6400" dirty="0">
                <a:solidFill>
                  <a:schemeClr val="accent1">
                    <a:lumMod val="75000"/>
                  </a:schemeClr>
                </a:solidFill>
                <a:ea typeface="Helvetica Neue"/>
                <a:cs typeface="Arial" panose="020B0604020202020204" pitchFamily="34" charset="0"/>
              </a:rPr>
              <a:t>6) avere la possibilità di p</a:t>
            </a:r>
            <a:r>
              <a:rPr lang="it-IT" sz="6400" dirty="0">
                <a:solidFill>
                  <a:schemeClr val="accent1">
                    <a:lumMod val="75000"/>
                  </a:schemeClr>
                </a:solidFill>
                <a:effectLst/>
                <a:ea typeface="Helvetica Neue"/>
                <a:cs typeface="Arial" panose="020B0604020202020204" pitchFamily="34" charset="0"/>
              </a:rPr>
              <a:t>romuovere e realizzare didattiche laboratoriali e metodologie innovative (cooperative learning, didattica per competenze, </a:t>
            </a:r>
            <a:r>
              <a:rPr lang="it-IT" sz="6400" dirty="0" err="1">
                <a:solidFill>
                  <a:schemeClr val="accent1">
                    <a:lumMod val="75000"/>
                  </a:schemeClr>
                </a:solidFill>
                <a:effectLst/>
                <a:ea typeface="Helvetica Neue"/>
                <a:cs typeface="Arial" panose="020B0604020202020204" pitchFamily="34" charset="0"/>
              </a:rPr>
              <a:t>flipped</a:t>
            </a:r>
            <a:r>
              <a:rPr lang="it-IT" sz="6400" dirty="0">
                <a:solidFill>
                  <a:schemeClr val="accent1">
                    <a:lumMod val="75000"/>
                  </a:schemeClr>
                </a:solidFill>
                <a:effectLst/>
                <a:ea typeface="Helvetica Neue"/>
                <a:cs typeface="Arial" panose="020B0604020202020204" pitchFamily="34" charset="0"/>
              </a:rPr>
              <a:t> </a:t>
            </a:r>
            <a:r>
              <a:rPr lang="it-IT" sz="6400" dirty="0" err="1">
                <a:solidFill>
                  <a:schemeClr val="accent1">
                    <a:lumMod val="75000"/>
                  </a:schemeClr>
                </a:solidFill>
                <a:effectLst/>
                <a:ea typeface="Helvetica Neue"/>
                <a:cs typeface="Arial" panose="020B0604020202020204" pitchFamily="34" charset="0"/>
              </a:rPr>
              <a:t>classroom</a:t>
            </a:r>
            <a:r>
              <a:rPr lang="it-IT" sz="6400" dirty="0">
                <a:solidFill>
                  <a:schemeClr val="accent1">
                    <a:lumMod val="75000"/>
                  </a:schemeClr>
                </a:solidFill>
                <a:effectLst/>
                <a:ea typeface="Helvetica Neue"/>
                <a:cs typeface="Arial" panose="020B0604020202020204" pitchFamily="34" charset="0"/>
              </a:rPr>
              <a:t>,...), favorendo l’interdisciplinarietà;</a:t>
            </a:r>
            <a:endParaRPr lang="it-IT" sz="6400" dirty="0">
              <a:solidFill>
                <a:schemeClr val="accent1">
                  <a:lumMod val="75000"/>
                </a:schemeClr>
              </a:solidFill>
              <a:effectLst/>
              <a:ea typeface="Times New Roman" panose="02020603050405020304" pitchFamily="18" charset="0"/>
              <a:cs typeface="Arial" panose="020B0604020202020204" pitchFamily="34" charset="0"/>
            </a:endParaRPr>
          </a:p>
          <a:p>
            <a:endParaRPr lang="it-IT" dirty="0"/>
          </a:p>
        </p:txBody>
      </p:sp>
      <p:sp>
        <p:nvSpPr>
          <p:cNvPr id="4" name="Segnaposto data 3">
            <a:extLst>
              <a:ext uri="{FF2B5EF4-FFF2-40B4-BE49-F238E27FC236}">
                <a16:creationId xmlns:a16="http://schemas.microsoft.com/office/drawing/2014/main" id="{74280866-8F54-4F4F-93C6-01379861292A}"/>
              </a:ext>
            </a:extLst>
          </p:cNvPr>
          <p:cNvSpPr>
            <a:spLocks noGrp="1"/>
          </p:cNvSpPr>
          <p:nvPr>
            <p:ph type="dt" sz="half" idx="10"/>
          </p:nvPr>
        </p:nvSpPr>
        <p:spPr/>
        <p:txBody>
          <a:bodyPr/>
          <a:lstStyle/>
          <a:p>
            <a:pPr rtl="0"/>
            <a:fld id="{85E0D28E-6F2F-4715-A424-3B01AC64AD4B}" type="datetime1">
              <a:rPr lang="it-IT" smtClean="0"/>
              <a:t>18/01/2021</a:t>
            </a:fld>
            <a:endParaRPr lang="en-US"/>
          </a:p>
        </p:txBody>
      </p:sp>
    </p:spTree>
    <p:extLst>
      <p:ext uri="{BB962C8B-B14F-4D97-AF65-F5344CB8AC3E}">
        <p14:creationId xmlns:p14="http://schemas.microsoft.com/office/powerpoint/2010/main" val="21946318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168329D-D07A-4C17-8E17-E0EFDD43E5F7}"/>
              </a:ext>
            </a:extLst>
          </p:cNvPr>
          <p:cNvSpPr>
            <a:spLocks noGrp="1"/>
          </p:cNvSpPr>
          <p:nvPr>
            <p:ph idx="1"/>
          </p:nvPr>
        </p:nvSpPr>
        <p:spPr>
          <a:xfrm>
            <a:off x="1451578" y="639571"/>
            <a:ext cx="9603275" cy="5509302"/>
          </a:xfrm>
          <a:solidFill>
            <a:srgbClr val="FF9933"/>
          </a:solidFill>
        </p:spPr>
        <p:txBody>
          <a:bodyPr>
            <a:normAutofit fontScale="25000" lnSpcReduction="20000"/>
          </a:bodyPr>
          <a:lstStyle/>
          <a:p>
            <a:pPr marL="0" indent="0" algn="just">
              <a:lnSpc>
                <a:spcPct val="150000"/>
              </a:lnSpc>
              <a:buNone/>
            </a:pPr>
            <a:r>
              <a:rPr lang="it-IT" sz="7200" b="1" dirty="0">
                <a:solidFill>
                  <a:schemeClr val="accent1">
                    <a:lumMod val="75000"/>
                  </a:schemeClr>
                </a:solidFill>
                <a:ea typeface="Helvetica Neue"/>
              </a:rPr>
              <a:t>… Sperimentare la settimana corta significa</a:t>
            </a:r>
          </a:p>
          <a:p>
            <a:pPr algn="just">
              <a:lnSpc>
                <a:spcPct val="150000"/>
              </a:lnSpc>
            </a:pPr>
            <a:r>
              <a:rPr lang="it-IT" sz="7200" dirty="0">
                <a:solidFill>
                  <a:schemeClr val="accent1">
                    <a:lumMod val="75000"/>
                  </a:schemeClr>
                </a:solidFill>
                <a:ea typeface="Helvetica Neue"/>
              </a:rPr>
              <a:t>7) </a:t>
            </a:r>
            <a:r>
              <a:rPr lang="it-IT" sz="7200" dirty="0">
                <a:solidFill>
                  <a:schemeClr val="accent1">
                    <a:lumMod val="75000"/>
                  </a:schemeClr>
                </a:solidFill>
                <a:ea typeface="Helvetica Neue"/>
                <a:cs typeface="Arial" panose="020B0604020202020204" pitchFamily="34" charset="0"/>
              </a:rPr>
              <a:t>avere la possibilità di riservare momenti didattici per organizzare e realizzare progetti e attività facoltative, compatibilmente con la situazione di emergenza sanitaria che ci costringe ad adeguarci alle diverse disposizioni;</a:t>
            </a:r>
            <a:endParaRPr lang="it-IT" sz="7200" dirty="0">
              <a:solidFill>
                <a:schemeClr val="accent1">
                  <a:lumMod val="75000"/>
                </a:schemeClr>
              </a:solidFill>
              <a:ea typeface="Times New Roman" panose="02020603050405020304" pitchFamily="18" charset="0"/>
              <a:cs typeface="Arial" panose="020B0604020202020204" pitchFamily="34" charset="0"/>
            </a:endParaRPr>
          </a:p>
          <a:p>
            <a:pPr algn="just">
              <a:lnSpc>
                <a:spcPct val="150000"/>
              </a:lnSpc>
            </a:pPr>
            <a:r>
              <a:rPr lang="it-IT" sz="7200" dirty="0">
                <a:solidFill>
                  <a:schemeClr val="accent1">
                    <a:lumMod val="75000"/>
                  </a:schemeClr>
                </a:solidFill>
                <a:ea typeface="Helvetica Neue"/>
                <a:cs typeface="Arial" panose="020B0604020202020204" pitchFamily="34" charset="0"/>
              </a:rPr>
              <a:t>8) una serena partecipazione alla vita familiare e sociale: le Studentesse e gli Studenti avrebbero due giorni consecutivi per gestire tranquillamente i propri rapporti familiari e sociali, lo studio, lo sport e le attività extrascolastiche;</a:t>
            </a:r>
            <a:endParaRPr lang="it-IT" sz="7200" dirty="0">
              <a:solidFill>
                <a:schemeClr val="accent1">
                  <a:lumMod val="75000"/>
                </a:schemeClr>
              </a:solidFill>
              <a:ea typeface="Times New Roman" panose="02020603050405020304" pitchFamily="18" charset="0"/>
              <a:cs typeface="Arial" panose="020B0604020202020204" pitchFamily="34" charset="0"/>
            </a:endParaRPr>
          </a:p>
          <a:p>
            <a:pPr marL="0" indent="0" algn="just">
              <a:lnSpc>
                <a:spcPct val="150000"/>
              </a:lnSpc>
              <a:buNone/>
            </a:pPr>
            <a:r>
              <a:rPr lang="it-IT" sz="7200" b="1" dirty="0">
                <a:solidFill>
                  <a:schemeClr val="accent1">
                    <a:lumMod val="75000"/>
                  </a:schemeClr>
                </a:solidFill>
                <a:ea typeface="Helvetica Neue"/>
                <a:cs typeface="Arial" panose="020B0604020202020204" pitchFamily="34" charset="0"/>
              </a:rPr>
              <a:t>Si è inoltre considerato che:</a:t>
            </a:r>
            <a:endParaRPr lang="it-IT" sz="7200" b="1" dirty="0">
              <a:solidFill>
                <a:schemeClr val="accent1">
                  <a:lumMod val="75000"/>
                </a:schemeClr>
              </a:solidFill>
              <a:ea typeface="Times New Roman" panose="02020603050405020304" pitchFamily="18" charset="0"/>
              <a:cs typeface="Arial" panose="020B0604020202020204" pitchFamily="34" charset="0"/>
            </a:endParaRPr>
          </a:p>
          <a:p>
            <a:pPr algn="just">
              <a:lnSpc>
                <a:spcPct val="150000"/>
              </a:lnSpc>
            </a:pPr>
            <a:r>
              <a:rPr lang="it-IT" sz="7200" dirty="0">
                <a:solidFill>
                  <a:schemeClr val="accent1">
                    <a:lumMod val="75000"/>
                  </a:schemeClr>
                </a:solidFill>
                <a:ea typeface="Arial" panose="020B0604020202020204" pitchFamily="34" charset="0"/>
                <a:cs typeface="Arial" panose="020B0604020202020204" pitchFamily="34" charset="0"/>
              </a:rPr>
              <a:t>9) La maggior parte della vita sociale e professionale si articola sul ritmo di lavoro settimanale di cinque giorni, quindi anche la scuola può adeguarsi a questo ritmo </a:t>
            </a:r>
            <a:r>
              <a:rPr lang="it-IT" sz="7200" dirty="0" err="1">
                <a:solidFill>
                  <a:schemeClr val="accent1">
                    <a:lumMod val="75000"/>
                  </a:schemeClr>
                </a:solidFill>
                <a:ea typeface="Arial" panose="020B0604020202020204" pitchFamily="34" charset="0"/>
                <a:cs typeface="Arial" panose="020B0604020202020204" pitchFamily="34" charset="0"/>
              </a:rPr>
              <a:t>poichè</a:t>
            </a:r>
            <a:r>
              <a:rPr lang="it-IT" sz="7200" dirty="0">
                <a:solidFill>
                  <a:schemeClr val="accent1">
                    <a:lumMod val="75000"/>
                  </a:schemeClr>
                </a:solidFill>
                <a:ea typeface="Arial" panose="020B0604020202020204" pitchFamily="34" charset="0"/>
                <a:cs typeface="Arial" panose="020B0604020202020204" pitchFamily="34" charset="0"/>
              </a:rPr>
              <a:t> essa è funzione della società;</a:t>
            </a:r>
            <a:endParaRPr lang="it-IT" sz="7200" dirty="0">
              <a:solidFill>
                <a:schemeClr val="accent1">
                  <a:lumMod val="75000"/>
                </a:schemeClr>
              </a:solidFill>
              <a:ea typeface="Times New Roman" panose="02020603050405020304" pitchFamily="18" charset="0"/>
              <a:cs typeface="Arial" panose="020B0604020202020204" pitchFamily="34" charset="0"/>
            </a:endParaRPr>
          </a:p>
          <a:p>
            <a:pPr algn="just">
              <a:lnSpc>
                <a:spcPct val="150000"/>
              </a:lnSpc>
            </a:pPr>
            <a:r>
              <a:rPr lang="it-IT" sz="7200" dirty="0">
                <a:solidFill>
                  <a:schemeClr val="accent1">
                    <a:lumMod val="75000"/>
                  </a:schemeClr>
                </a:solidFill>
                <a:ea typeface="Arial" panose="020B0604020202020204" pitchFamily="34" charset="0"/>
                <a:cs typeface="Arial" panose="020B0604020202020204" pitchFamily="34" charset="0"/>
              </a:rPr>
              <a:t>10) Le Studentesse e gli Studenti hanno diritto di partecipare ai vantaggi dell’aumento del tempo libero e, di conseguenza, alle maggiori possibilità di riposo e di ricreazione; </a:t>
            </a:r>
            <a:endParaRPr lang="it-IT" sz="7200" dirty="0">
              <a:solidFill>
                <a:schemeClr val="accent1">
                  <a:lumMod val="75000"/>
                </a:schemeClr>
              </a:solidFill>
              <a:ea typeface="Times New Roman" panose="02020603050405020304" pitchFamily="18" charset="0"/>
              <a:cs typeface="Arial" panose="020B0604020202020204" pitchFamily="34" charset="0"/>
            </a:endParaRPr>
          </a:p>
          <a:p>
            <a:endParaRPr lang="it-IT" dirty="0">
              <a:solidFill>
                <a:schemeClr val="accent1">
                  <a:lumMod val="75000"/>
                </a:schemeClr>
              </a:solidFill>
            </a:endParaRPr>
          </a:p>
        </p:txBody>
      </p:sp>
      <p:sp>
        <p:nvSpPr>
          <p:cNvPr id="4" name="Segnaposto data 3">
            <a:extLst>
              <a:ext uri="{FF2B5EF4-FFF2-40B4-BE49-F238E27FC236}">
                <a16:creationId xmlns:a16="http://schemas.microsoft.com/office/drawing/2014/main" id="{EABCF325-7917-481F-8130-642E8145837A}"/>
              </a:ext>
            </a:extLst>
          </p:cNvPr>
          <p:cNvSpPr>
            <a:spLocks noGrp="1"/>
          </p:cNvSpPr>
          <p:nvPr>
            <p:ph type="dt" sz="half" idx="10"/>
          </p:nvPr>
        </p:nvSpPr>
        <p:spPr/>
        <p:txBody>
          <a:bodyPr/>
          <a:lstStyle/>
          <a:p>
            <a:pPr rtl="0"/>
            <a:fld id="{85E0D28E-6F2F-4715-A424-3B01AC64AD4B}" type="datetime1">
              <a:rPr lang="it-IT" smtClean="0"/>
              <a:t>18/01/2021</a:t>
            </a:fld>
            <a:endParaRPr lang="en-US"/>
          </a:p>
        </p:txBody>
      </p:sp>
    </p:spTree>
    <p:extLst>
      <p:ext uri="{BB962C8B-B14F-4D97-AF65-F5344CB8AC3E}">
        <p14:creationId xmlns:p14="http://schemas.microsoft.com/office/powerpoint/2010/main" val="4617016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E1442F8-1CF1-427A-BCC8-D91C2DCFC709}"/>
              </a:ext>
            </a:extLst>
          </p:cNvPr>
          <p:cNvSpPr>
            <a:spLocks noGrp="1"/>
          </p:cNvSpPr>
          <p:nvPr>
            <p:ph idx="1"/>
          </p:nvPr>
        </p:nvSpPr>
        <p:spPr>
          <a:xfrm>
            <a:off x="1451579" y="330370"/>
            <a:ext cx="9603275" cy="5135975"/>
          </a:xfrm>
          <a:solidFill>
            <a:srgbClr val="FF9933"/>
          </a:solidFill>
        </p:spPr>
        <p:txBody>
          <a:bodyPr>
            <a:normAutofit lnSpcReduction="10000"/>
          </a:bodyPr>
          <a:lstStyle/>
          <a:p>
            <a:pPr marL="0" indent="0" algn="just">
              <a:lnSpc>
                <a:spcPct val="150000"/>
              </a:lnSpc>
              <a:buNone/>
            </a:pPr>
            <a:r>
              <a:rPr lang="it-IT" sz="2400" b="1" dirty="0">
                <a:solidFill>
                  <a:schemeClr val="accent1">
                    <a:lumMod val="75000"/>
                  </a:schemeClr>
                </a:solidFill>
                <a:ea typeface="Arial" panose="020B0604020202020204" pitchFamily="34" charset="0"/>
                <a:cs typeface="Arial" panose="020B0604020202020204" pitchFamily="34" charset="0"/>
              </a:rPr>
              <a:t>… e ancora</a:t>
            </a:r>
            <a:endParaRPr lang="it-IT" sz="2400" b="1" dirty="0">
              <a:solidFill>
                <a:schemeClr val="accent1">
                  <a:lumMod val="75000"/>
                </a:schemeClr>
              </a:solidFill>
              <a:effectLst/>
              <a:ea typeface="Arial" panose="020B0604020202020204" pitchFamily="34" charset="0"/>
              <a:cs typeface="Arial" panose="020B0604020202020204" pitchFamily="34" charset="0"/>
            </a:endParaRPr>
          </a:p>
          <a:p>
            <a:pPr algn="just">
              <a:lnSpc>
                <a:spcPct val="150000"/>
              </a:lnSpc>
            </a:pPr>
            <a:r>
              <a:rPr lang="it-IT" sz="2000" dirty="0">
                <a:solidFill>
                  <a:schemeClr val="accent1">
                    <a:lumMod val="75000"/>
                  </a:schemeClr>
                </a:solidFill>
                <a:effectLst/>
                <a:ea typeface="Arial" panose="020B0604020202020204" pitchFamily="34" charset="0"/>
                <a:cs typeface="Arial" panose="020B0604020202020204" pitchFamily="34" charset="0"/>
              </a:rPr>
              <a:t>11) Due giorni liberi consecutivi nel fine settimana favoriscono il benessere, il riposo e la salute rispetto ad un giorno libero solo;</a:t>
            </a:r>
            <a:endParaRPr lang="it-IT" sz="2000" dirty="0">
              <a:solidFill>
                <a:schemeClr val="accent1">
                  <a:lumMod val="75000"/>
                </a:schemeClr>
              </a:solidFill>
              <a:effectLst/>
              <a:ea typeface="Times New Roman" panose="02020603050405020304" pitchFamily="18" charset="0"/>
              <a:cs typeface="Arial" panose="020B0604020202020204" pitchFamily="34" charset="0"/>
            </a:endParaRPr>
          </a:p>
          <a:p>
            <a:pPr algn="just">
              <a:lnSpc>
                <a:spcPct val="150000"/>
              </a:lnSpc>
            </a:pPr>
            <a:r>
              <a:rPr lang="it-IT" sz="2000" dirty="0">
                <a:solidFill>
                  <a:schemeClr val="accent1">
                    <a:lumMod val="75000"/>
                  </a:schemeClr>
                </a:solidFill>
                <a:effectLst/>
                <a:ea typeface="Arial" panose="020B0604020202020204" pitchFamily="34" charset="0"/>
                <a:cs typeface="Arial" panose="020B0604020202020204" pitchFamily="34" charset="0"/>
              </a:rPr>
              <a:t>12) Se </a:t>
            </a:r>
            <a:r>
              <a:rPr lang="it-IT" dirty="0">
                <a:solidFill>
                  <a:schemeClr val="accent1">
                    <a:lumMod val="75000"/>
                  </a:schemeClr>
                </a:solidFill>
                <a:ea typeface="Arial" panose="020B0604020202020204" pitchFamily="34" charset="0"/>
                <a:cs typeface="Arial" panose="020B0604020202020204" pitchFamily="34" charset="0"/>
              </a:rPr>
              <a:t>gli studenti il sabato</a:t>
            </a:r>
            <a:r>
              <a:rPr lang="it-IT" sz="2000" dirty="0">
                <a:solidFill>
                  <a:schemeClr val="accent1">
                    <a:lumMod val="75000"/>
                  </a:schemeClr>
                </a:solidFill>
                <a:effectLst/>
                <a:ea typeface="Arial" panose="020B0604020202020204" pitchFamily="34" charset="0"/>
                <a:cs typeface="Arial" panose="020B0604020202020204" pitchFamily="34" charset="0"/>
              </a:rPr>
              <a:t> partecipano alla vita di famigliare, liberi da impegni scolastici, la forza educativa </a:t>
            </a:r>
            <a:r>
              <a:rPr lang="it-IT" dirty="0">
                <a:solidFill>
                  <a:schemeClr val="accent1">
                    <a:lumMod val="75000"/>
                  </a:schemeClr>
                </a:solidFill>
                <a:ea typeface="Arial" panose="020B0604020202020204" pitchFamily="34" charset="0"/>
                <a:cs typeface="Arial" panose="020B0604020202020204" pitchFamily="34" charset="0"/>
              </a:rPr>
              <a:t>della famiglia</a:t>
            </a:r>
            <a:r>
              <a:rPr lang="it-IT" sz="2000" dirty="0">
                <a:solidFill>
                  <a:schemeClr val="accent1">
                    <a:lumMod val="75000"/>
                  </a:schemeClr>
                </a:solidFill>
                <a:effectLst/>
                <a:ea typeface="Arial" panose="020B0604020202020204" pitchFamily="34" charset="0"/>
                <a:cs typeface="Arial" panose="020B0604020202020204" pitchFamily="34" charset="0"/>
              </a:rPr>
              <a:t> viene maggiormente valorizzata;</a:t>
            </a:r>
            <a:endParaRPr lang="it-IT" sz="2000" dirty="0">
              <a:solidFill>
                <a:schemeClr val="accent1">
                  <a:lumMod val="75000"/>
                </a:schemeClr>
              </a:solidFill>
              <a:effectLst/>
              <a:ea typeface="Times New Roman" panose="02020603050405020304" pitchFamily="18" charset="0"/>
              <a:cs typeface="Arial" panose="020B0604020202020204" pitchFamily="34" charset="0"/>
            </a:endParaRPr>
          </a:p>
          <a:p>
            <a:pPr algn="just">
              <a:lnSpc>
                <a:spcPct val="150000"/>
              </a:lnSpc>
            </a:pPr>
            <a:r>
              <a:rPr lang="it-IT" sz="2000" dirty="0">
                <a:solidFill>
                  <a:schemeClr val="accent1">
                    <a:lumMod val="75000"/>
                  </a:schemeClr>
                </a:solidFill>
                <a:effectLst/>
                <a:ea typeface="Arial" panose="020B0604020202020204" pitchFamily="34" charset="0"/>
                <a:cs typeface="Arial" panose="020B0604020202020204" pitchFamily="34" charset="0"/>
              </a:rPr>
              <a:t>13) È possibile garantire uniformità di orario per le famiglie con figli che frequentano gradi di scuola differenti.</a:t>
            </a:r>
          </a:p>
          <a:p>
            <a:pPr marL="2743200" lvl="6" indent="0" algn="just">
              <a:lnSpc>
                <a:spcPct val="150000"/>
              </a:lnSpc>
              <a:buNone/>
            </a:pPr>
            <a:endParaRPr lang="it-IT" dirty="0">
              <a:solidFill>
                <a:schemeClr val="accent1">
                  <a:lumMod val="75000"/>
                </a:schemeClr>
              </a:solidFill>
              <a:effectLst/>
              <a:ea typeface="Arial" panose="020B0604020202020204" pitchFamily="34" charset="0"/>
              <a:cs typeface="Arial" panose="020B0604020202020204" pitchFamily="34" charset="0"/>
            </a:endParaRPr>
          </a:p>
          <a:p>
            <a:pPr marL="2743200" lvl="6" indent="0" algn="just">
              <a:lnSpc>
                <a:spcPct val="150000"/>
              </a:lnSpc>
              <a:buNone/>
            </a:pPr>
            <a:r>
              <a:rPr lang="it-IT" sz="2000" i="1" dirty="0">
                <a:solidFill>
                  <a:srgbClr val="FFFF00"/>
                </a:solidFill>
                <a:latin typeface="Algerian" panose="04020705040A02060702" pitchFamily="82" charset="0"/>
                <a:ea typeface="Arial" panose="020B0604020202020204" pitchFamily="34" charset="0"/>
                <a:cs typeface="Arial" panose="020B0604020202020204" pitchFamily="34" charset="0"/>
              </a:rPr>
              <a:t>Il futuro dipende da ciò che fai oggi.</a:t>
            </a:r>
          </a:p>
          <a:p>
            <a:pPr marL="2743200" lvl="6" indent="0" algn="just">
              <a:lnSpc>
                <a:spcPct val="150000"/>
              </a:lnSpc>
              <a:buNone/>
            </a:pPr>
            <a:r>
              <a:rPr lang="it-IT" sz="2000" i="1" dirty="0">
                <a:solidFill>
                  <a:srgbClr val="FFFF00"/>
                </a:solidFill>
                <a:effectLst/>
                <a:ea typeface="Arial" panose="020B0604020202020204" pitchFamily="34" charset="0"/>
                <a:cs typeface="Arial" panose="020B0604020202020204" pitchFamily="34" charset="0"/>
              </a:rPr>
              <a:t>		Gandhi.</a:t>
            </a:r>
          </a:p>
          <a:p>
            <a:pPr marL="0" indent="0" algn="just">
              <a:lnSpc>
                <a:spcPct val="150000"/>
              </a:lnSpc>
              <a:buNone/>
            </a:pPr>
            <a:endParaRPr lang="it-IT" dirty="0">
              <a:solidFill>
                <a:schemeClr val="accent1">
                  <a:lumMod val="75000"/>
                </a:schemeClr>
              </a:solidFill>
            </a:endParaRPr>
          </a:p>
        </p:txBody>
      </p:sp>
      <p:sp>
        <p:nvSpPr>
          <p:cNvPr id="4" name="Segnaposto data 3">
            <a:extLst>
              <a:ext uri="{FF2B5EF4-FFF2-40B4-BE49-F238E27FC236}">
                <a16:creationId xmlns:a16="http://schemas.microsoft.com/office/drawing/2014/main" id="{FB078A66-29DD-4D06-AC3D-C3AF636AAEAF}"/>
              </a:ext>
            </a:extLst>
          </p:cNvPr>
          <p:cNvSpPr>
            <a:spLocks noGrp="1"/>
          </p:cNvSpPr>
          <p:nvPr>
            <p:ph type="dt" sz="half" idx="10"/>
          </p:nvPr>
        </p:nvSpPr>
        <p:spPr/>
        <p:txBody>
          <a:bodyPr/>
          <a:lstStyle/>
          <a:p>
            <a:pPr rtl="0"/>
            <a:fld id="{85E0D28E-6F2F-4715-A424-3B01AC64AD4B}" type="datetime1">
              <a:rPr lang="it-IT" smtClean="0"/>
              <a:t>18/01/2021</a:t>
            </a:fld>
            <a:endParaRPr lang="en-US"/>
          </a:p>
        </p:txBody>
      </p:sp>
    </p:spTree>
    <p:extLst>
      <p:ext uri="{BB962C8B-B14F-4D97-AF65-F5344CB8AC3E}">
        <p14:creationId xmlns:p14="http://schemas.microsoft.com/office/powerpoint/2010/main" val="12619849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accolta">
  <a:themeElements>
    <a:clrScheme name="Raccolt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Raccolt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ccolt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192</TotalTime>
  <Words>636</Words>
  <Application>Microsoft Office PowerPoint</Application>
  <PresentationFormat>Widescreen</PresentationFormat>
  <Paragraphs>45</Paragraphs>
  <Slides>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Algerian</vt:lpstr>
      <vt:lpstr>Arial</vt:lpstr>
      <vt:lpstr>Calibri</vt:lpstr>
      <vt:lpstr>Gill Sans MT</vt:lpstr>
      <vt:lpstr>Raccolta</vt:lpstr>
      <vt:lpstr>SCUOLA PRIMARIA  «D. GALIMBERTI» Bernezzo  Riunione del 12/01/2021</vt:lpstr>
      <vt:lpstr>CHE COSA SI STUDIA  AL «D.GALIMBERTI»</vt:lpstr>
      <vt:lpstr>IL NUOVO ORARIO SETTIMANALE</vt:lpstr>
      <vt:lpstr>LE CLASSI AL «D.GALIMBERTI»</vt:lpstr>
      <vt:lpstr>PERCHE’ SCEGLIERE la NOSTRA SCUOLA</vt:lpstr>
      <vt:lpstr>sperimentare la settimana corta significa:</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Scuola secondaria  1° grado  «D. GALIMBERTI»  Riunione del 12/01/2021</dc:title>
  <dc:creator>Mirko Finotto</dc:creator>
  <cp:lastModifiedBy>PATRIZIA DONATI</cp:lastModifiedBy>
  <cp:revision>29</cp:revision>
  <dcterms:created xsi:type="dcterms:W3CDTF">2021-01-11T13:54:08Z</dcterms:created>
  <dcterms:modified xsi:type="dcterms:W3CDTF">2021-01-18T08:29:21Z</dcterms:modified>
</cp:coreProperties>
</file>